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2" r:id="rId3"/>
  </p:sldMasterIdLst>
  <p:notesMasterIdLst>
    <p:notesMasterId r:id="rId5"/>
  </p:notesMasterIdLst>
  <p:sldIdLst>
    <p:sldId id="11088621" r:id="rId4"/>
    <p:sldId id="11089027" r:id="rId6"/>
    <p:sldId id="11088925" r:id="rId7"/>
    <p:sldId id="11088577" r:id="rId8"/>
    <p:sldId id="11088751" r:id="rId9"/>
    <p:sldId id="11088611" r:id="rId10"/>
    <p:sldId id="11088967" r:id="rId11"/>
    <p:sldId id="11088828" r:id="rId12"/>
    <p:sldId id="257" r:id="rId13"/>
    <p:sldId id="11088573" r:id="rId14"/>
    <p:sldId id="4873" r:id="rId15"/>
    <p:sldId id="11088747" r:id="rId16"/>
    <p:sldId id="11088802" r:id="rId17"/>
    <p:sldId id="11088803" r:id="rId18"/>
    <p:sldId id="11088829" r:id="rId19"/>
    <p:sldId id="11089029" r:id="rId20"/>
    <p:sldId id="258" r:id="rId21"/>
    <p:sldId id="259" r:id="rId22"/>
    <p:sldId id="260" r:id="rId23"/>
    <p:sldId id="11088599" r:id="rId24"/>
    <p:sldId id="11089060" r:id="rId25"/>
    <p:sldId id="11089061" r:id="rId26"/>
    <p:sldId id="11088873" r:id="rId27"/>
    <p:sldId id="11088832" r:id="rId28"/>
    <p:sldId id="11088831" r:id="rId29"/>
    <p:sldId id="11088665" r:id="rId30"/>
    <p:sldId id="11088981" r:id="rId31"/>
    <p:sldId id="11089028" r:id="rId32"/>
    <p:sldId id="11089030" r:id="rId33"/>
    <p:sldId id="11088984" r:id="rId34"/>
    <p:sldId id="11088669" r:id="rId35"/>
    <p:sldId id="11089024" r:id="rId36"/>
    <p:sldId id="11089025" r:id="rId37"/>
    <p:sldId id="11089026" r:id="rId38"/>
    <p:sldId id="11089062" r:id="rId39"/>
  </p:sldIdLst>
  <p:sldSz cx="12192000" cy="6858000"/>
  <p:notesSz cx="6858000" cy="9144000"/>
  <p:embeddedFontLst>
    <p:embeddedFont>
      <p:font typeface="HGHX_CNKI" panose="02000500000000000000" pitchFamily="2" charset="-122"/>
      <p:regular r:id="rId44"/>
    </p:embeddedFont>
    <p:embeddedFont>
      <p:font typeface="方正姚体" panose="02010601030101010101" pitchFamily="2" charset="-122"/>
      <p:regular r:id="rId45"/>
    </p:embeddedFont>
    <p:embeddedFont>
      <p:font typeface="微软雅黑" panose="020B0503020204020204" pitchFamily="34" charset="-122"/>
      <p:regular r:id="rId46"/>
    </p:embeddedFont>
    <p:embeddedFont>
      <p:font typeface="黑体" panose="02010609060101010101" charset="-122"/>
      <p:regular r:id="rId47"/>
    </p:embeddedFont>
    <p:embeddedFont>
      <p:font typeface="等线" panose="02010600030101010101" pitchFamily="2" charset="-122"/>
      <p:regular r:id="rId48"/>
    </p:embeddedFont>
    <p:embeddedFont>
      <p:font typeface="Source Han Sans CN Bold" panose="02010600030101010101" pitchFamily="34" charset="-128"/>
      <p:regular r:id="rId49"/>
    </p:embeddedFont>
    <p:embeddedFont>
      <p:font typeface="等线 Light" panose="02010600030101010101" charset="-122"/>
      <p:regular r:id="rId50"/>
    </p:embeddedFont>
    <p:embeddedFont>
      <p:font typeface="Tahoma" panose="020B0604030504040204" pitchFamily="34" charset="0"/>
      <p:regular r:id="rId51"/>
      <p:bold r:id="rId52"/>
    </p:embeddedFont>
    <p:embeddedFont>
      <p:font typeface="方正舒体" panose="02010601030101010101" pitchFamily="2" charset="-122"/>
      <p:regular r:id="rId53"/>
    </p:embeddedFont>
    <p:embeddedFont>
      <p:font typeface="Calibri" panose="020F0502020204030204" charset="0"/>
      <p:regular r:id="rId54"/>
      <p:bold r:id="rId55"/>
      <p:italic r:id="rId56"/>
      <p:boldItalic r:id="rId57"/>
    </p:embeddedFont>
    <p:embeddedFont>
      <p:font typeface="Microsoft YaHei UI" panose="020B0503020204020204" pitchFamily="34" charset="-122"/>
      <p:regular r:id="rId58"/>
    </p:embeddedFont>
    <p:embeddedFont>
      <p:font typeface="微软雅黑 Light" panose="020B0502040204020203" charset="-122"/>
      <p:regular r:id="rId59"/>
    </p:embeddedFont>
  </p:embeddedFontLst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76CAED3-1BF5-4EB7-B997-CF75A4A38D76}">
          <p14:sldIdLst>
            <p14:sldId id="11088621"/>
            <p14:sldId id="11089027"/>
            <p14:sldId id="11088925"/>
            <p14:sldId id="11088577"/>
            <p14:sldId id="11088751"/>
            <p14:sldId id="11088611"/>
            <p14:sldId id="11088967"/>
            <p14:sldId id="11088828"/>
            <p14:sldId id="257"/>
            <p14:sldId id="11088573"/>
            <p14:sldId id="4873"/>
            <p14:sldId id="11088747"/>
            <p14:sldId id="11088802"/>
            <p14:sldId id="11088803"/>
            <p14:sldId id="11088829"/>
            <p14:sldId id="11089029"/>
            <p14:sldId id="258"/>
            <p14:sldId id="259"/>
            <p14:sldId id="260"/>
            <p14:sldId id="11088599"/>
            <p14:sldId id="11089060"/>
            <p14:sldId id="11089061"/>
            <p14:sldId id="11088873"/>
            <p14:sldId id="11088832"/>
            <p14:sldId id="11088831"/>
            <p14:sldId id="11088665"/>
            <p14:sldId id="11088981"/>
            <p14:sldId id="11089028"/>
            <p14:sldId id="11089030"/>
            <p14:sldId id="11088984"/>
            <p14:sldId id="11088669"/>
            <p14:sldId id="11089024"/>
            <p14:sldId id="11089025"/>
            <p14:sldId id="11089026"/>
            <p14:sldId id="1108906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g雅婷" initials="T" lastIdx="1" clrIdx="0"/>
  <p:cmAuthor id="2" name="作者" initials="A" lastIdx="0" clrIdx="1"/>
  <p:cmAuthor id="3" name="Davis Rosalie" initials="D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898989"/>
    <a:srgbClr val="2F3E7A"/>
    <a:srgbClr val="EBEEF2"/>
    <a:srgbClr val="1D1D1D"/>
    <a:srgbClr val="595959"/>
    <a:srgbClr val="747576"/>
    <a:srgbClr val="868686"/>
    <a:srgbClr val="B4C7E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3" autoAdjust="0"/>
    <p:restoredTop sz="79655" autoAdjust="0"/>
  </p:normalViewPr>
  <p:slideViewPr>
    <p:cSldViewPr snapToGrid="0">
      <p:cViewPr varScale="1">
        <p:scale>
          <a:sx n="67" d="100"/>
          <a:sy n="67" d="100"/>
        </p:scale>
        <p:origin x="1330" y="67"/>
      </p:cViewPr>
      <p:guideLst>
        <p:guide orient="horz" pos="2772"/>
        <p:guide pos="34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0" Type="http://schemas.openxmlformats.org/officeDocument/2006/relationships/tags" Target="tags/tag27.xml"/><Relationship Id="rId6" Type="http://schemas.openxmlformats.org/officeDocument/2006/relationships/slide" Target="slides/slide2.xml"/><Relationship Id="rId59" Type="http://schemas.openxmlformats.org/officeDocument/2006/relationships/font" Target="fonts/font16.fntdata"/><Relationship Id="rId58" Type="http://schemas.openxmlformats.org/officeDocument/2006/relationships/font" Target="fonts/font15.fntdata"/><Relationship Id="rId57" Type="http://schemas.openxmlformats.org/officeDocument/2006/relationships/font" Target="fonts/font14.fntdata"/><Relationship Id="rId56" Type="http://schemas.openxmlformats.org/officeDocument/2006/relationships/font" Target="fonts/font13.fntdata"/><Relationship Id="rId55" Type="http://schemas.openxmlformats.org/officeDocument/2006/relationships/font" Target="fonts/font12.fntdata"/><Relationship Id="rId54" Type="http://schemas.openxmlformats.org/officeDocument/2006/relationships/font" Target="fonts/font11.fntdata"/><Relationship Id="rId53" Type="http://schemas.openxmlformats.org/officeDocument/2006/relationships/font" Target="fonts/font10.fntdata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营业收入与利润预测（万元）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2849859117134"/>
          <c:y val="0.130847779624792"/>
          <c:w val="0.852730444116463"/>
          <c:h val="0.6977914984564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营业收入</c:v>
                </c:pt>
              </c:strCache>
            </c:strRef>
          </c:tx>
          <c:spPr>
            <a:solidFill>
              <a:srgbClr val="2F3E7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2022E</c:v>
                </c:pt>
                <c:pt idx="1">
                  <c:v>2023E</c:v>
                </c:pt>
                <c:pt idx="2">
                  <c:v>2024E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800.14</c:v>
                </c:pt>
                <c:pt idx="1">
                  <c:v>1792.24</c:v>
                </c:pt>
                <c:pt idx="2">
                  <c:v>3584.01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净利润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2022E</c:v>
                </c:pt>
                <c:pt idx="1">
                  <c:v>2023E</c:v>
                </c:pt>
                <c:pt idx="2">
                  <c:v>2024E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-40</c:v>
                </c:pt>
                <c:pt idx="1">
                  <c:v>232.29</c:v>
                </c:pt>
                <c:pt idx="2">
                  <c:v>530.7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9536729"/>
        <c:axId val="167528549"/>
      </c:barChart>
      <c:catAx>
        <c:axId val="26953672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7528549"/>
        <c:crossesAt val="0"/>
        <c:auto val="1"/>
        <c:lblAlgn val="ctr"/>
        <c:lblOffset val="100"/>
        <c:noMultiLvlLbl val="0"/>
      </c:catAx>
      <c:valAx>
        <c:axId val="167528549"/>
        <c:scaling>
          <c:orientation val="minMax"/>
          <c:max val="4000"/>
          <c:min val="-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6953672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3218838051791"/>
          <c:y val="0.892424602232249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419882472718"/>
          <c:y val="0.0662248683161012"/>
          <c:w val="0.590718782328409"/>
          <c:h val="0.78076912905615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股权结构</c:v>
                </c:pt>
              </c:strCache>
            </c:strRef>
          </c:tx>
          <c:spPr/>
          <c:explosion val="0"/>
          <c:dPt>
            <c:idx val="0"/>
            <c:bubble3D val="0"/>
            <c:explosion val="10"/>
            <c:spPr>
              <a:solidFill>
                <a:srgbClr val="EBEEF3"/>
              </a:solidFill>
              <a:ln w="12700">
                <a:solidFill>
                  <a:srgbClr val="C00000"/>
                </a:solidFill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2F3E7A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632468720183183"/>
                  <c:y val="0.19783162227643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270160832818697"/>
                  <c:y val="0.1059039644965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学生团队</c:v>
                </c:pt>
                <c:pt idx="1">
                  <c:v>指导老师</c:v>
                </c:pt>
                <c:pt idx="2">
                  <c:v>投资者</c:v>
                </c:pt>
                <c:pt idx="3">
                  <c:v>员工持股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0.51</c:v>
                </c:pt>
                <c:pt idx="1">
                  <c:v>0.34</c:v>
                </c:pt>
                <c:pt idx="2">
                  <c:v>0.1</c:v>
                </c:pt>
                <c:pt idx="3">
                  <c:v>0.05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643860505457"/>
          <c:y val="0.879368852374705"/>
          <c:w val="0.544018665470631"/>
          <c:h val="0.0968798887618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EBEEF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2295990292708"/>
                  <c:y val="-0.14271446418777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zh-CN" sz="11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/>
                      <a:t>67%</a:t>
                    </a:r>
                    <a:endParaRPr lang="en-US" altLang="zh-CN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212808827996598"/>
                  <c:y val="0.1469536371154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1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tx1"/>
                        </a:solidFill>
                      </a:rPr>
                      <a:t>33%</a:t>
                    </a:r>
                    <a:endParaRPr lang="en-US" altLang="zh-CN">
                      <a:solidFill>
                        <a:schemeClr val="tx1"/>
                      </a:solidFill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1"/>
                <c:pt idx="0">
                  <c:v>CEO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0.67</c:v>
                </c:pt>
                <c:pt idx="1">
                  <c:v>0.33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6T23:07:2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-3890 1,'89'0,"-89"42,0 1,-10 1,1-10,-1 1,0 0,0-11,1 0,-17-1,1-152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6T23:07:2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1,'97'0,"-97"17,0 0,-26 1,1-18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6T23:07:22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0,'1'0,"-1"1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6T23:07:22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0,'1'0,"-1"1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6T23:07:22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0,'1'0,"-1"0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8-16T23:07:22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0 0,'1'0,"-1"1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D3A10-B21A-4CD9-AD2C-A3BF4BB086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9BFF0-F44E-48ED-BC2A-1168141242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5BDB8-6C65-4179-B54A-DE8D77108D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FE36-2207-4DE6-8588-C53B0002E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FE36-2207-4DE6-8588-C53B0002E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5BDB8-6C65-4179-B54A-DE8D77108D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45BDB8-6C65-4179-B54A-DE8D77108D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D5B3B993-10A5-4D8A-ABA7-21C68C9349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FE36-2207-4DE6-8588-C53B0002E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5FE36-2207-4DE6-8588-C53B0002EC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A2E01-BDAC-4E15-9AC2-9934D48624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545BDB8-6C65-4179-B54A-DE8D77108D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3B993-10A5-4D8A-ABA7-21C68C9349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968"/>
          </a:xfrm>
          <a:prstGeom prst="rect">
            <a:avLst/>
          </a:prstGeom>
        </p:spPr>
      </p:pic>
      <p:pic>
        <p:nvPicPr>
          <p:cNvPr id="4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6939645" y="0"/>
            <a:ext cx="5252355" cy="70010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CBB50-E26D-4133-801E-5514778A10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D8EFD-8855-44BA-9876-D1A49BABFC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5" Type="http://schemas.openxmlformats.org/officeDocument/2006/relationships/notesSlide" Target="../notesSlides/notesSlide9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15.png"/><Relationship Id="rId22" Type="http://schemas.openxmlformats.org/officeDocument/2006/relationships/image" Target="../media/image14.png"/><Relationship Id="rId21" Type="http://schemas.openxmlformats.org/officeDocument/2006/relationships/image" Target="../media/image77.png"/><Relationship Id="rId20" Type="http://schemas.openxmlformats.org/officeDocument/2006/relationships/tags" Target="../tags/tag22.xml"/><Relationship Id="rId2" Type="http://schemas.openxmlformats.org/officeDocument/2006/relationships/image" Target="../media/image21.png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image" Target="../media/image76.png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image" Target="../media/image75.png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microsoft.com/office/2007/relationships/hdphoto" Target="../media/image84.wdp"/><Relationship Id="rId7" Type="http://schemas.openxmlformats.org/officeDocument/2006/relationships/image" Target="../media/image83.png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87.png"/><Relationship Id="rId10" Type="http://schemas.microsoft.com/office/2007/relationships/hdphoto" Target="../media/image86.wdp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microsoft.com/office/2007/relationships/hdphoto" Target="../media/image92.wdp"/><Relationship Id="rId5" Type="http://schemas.openxmlformats.org/officeDocument/2006/relationships/image" Target="../media/image91.png"/><Relationship Id="rId4" Type="http://schemas.openxmlformats.org/officeDocument/2006/relationships/image" Target="../media/image90.jpeg"/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3.svg"/><Relationship Id="rId2" Type="http://schemas.openxmlformats.org/officeDocument/2006/relationships/image" Target="../media/image93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jpeg"/><Relationship Id="rId8" Type="http://schemas.openxmlformats.org/officeDocument/2006/relationships/image" Target="../media/image102.jpeg"/><Relationship Id="rId7" Type="http://schemas.openxmlformats.org/officeDocument/2006/relationships/image" Target="../media/image101.jpeg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Relationship Id="rId3" Type="http://schemas.openxmlformats.org/officeDocument/2006/relationships/image" Target="../media/image97.png"/><Relationship Id="rId21" Type="http://schemas.openxmlformats.org/officeDocument/2006/relationships/notesSlide" Target="../notesSlides/notesSlide12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9" Type="http://schemas.openxmlformats.org/officeDocument/2006/relationships/image" Target="../media/image15.png"/><Relationship Id="rId18" Type="http://schemas.openxmlformats.org/officeDocument/2006/relationships/image" Target="../media/image14.png"/><Relationship Id="rId17" Type="http://schemas.openxmlformats.org/officeDocument/2006/relationships/image" Target="../media/image111.png"/><Relationship Id="rId16" Type="http://schemas.openxmlformats.org/officeDocument/2006/relationships/image" Target="../media/image110.jpeg"/><Relationship Id="rId15" Type="http://schemas.openxmlformats.org/officeDocument/2006/relationships/image" Target="../media/image109.jpeg"/><Relationship Id="rId14" Type="http://schemas.openxmlformats.org/officeDocument/2006/relationships/image" Target="../media/image108.jpeg"/><Relationship Id="rId13" Type="http://schemas.openxmlformats.org/officeDocument/2006/relationships/image" Target="../media/image107.jpeg"/><Relationship Id="rId12" Type="http://schemas.openxmlformats.org/officeDocument/2006/relationships/image" Target="../media/image106.png"/><Relationship Id="rId11" Type="http://schemas.openxmlformats.org/officeDocument/2006/relationships/image" Target="../media/image105.png"/><Relationship Id="rId10" Type="http://schemas.openxmlformats.org/officeDocument/2006/relationships/image" Target="../media/image104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15.png"/><Relationship Id="rId5" Type="http://schemas.openxmlformats.org/officeDocument/2006/relationships/image" Target="../media/image21.png"/><Relationship Id="rId4" Type="http://schemas.openxmlformats.org/officeDocument/2006/relationships/image" Target="../media/image114.jpeg"/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0" Type="http://schemas.openxmlformats.org/officeDocument/2006/relationships/notesSlide" Target="../notesSlides/notesSlide13.xml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image" Target="../media/image121.png"/><Relationship Id="rId7" Type="http://schemas.openxmlformats.org/officeDocument/2006/relationships/image" Target="../media/image120.png"/><Relationship Id="rId6" Type="http://schemas.openxmlformats.org/officeDocument/2006/relationships/image" Target="../media/image5.svg"/><Relationship Id="rId5" Type="http://schemas.openxmlformats.org/officeDocument/2006/relationships/image" Target="../media/image119.png"/><Relationship Id="rId4" Type="http://schemas.openxmlformats.org/officeDocument/2006/relationships/image" Target="../media/image4.svg"/><Relationship Id="rId3" Type="http://schemas.openxmlformats.org/officeDocument/2006/relationships/image" Target="../media/image118.png"/><Relationship Id="rId27" Type="http://schemas.openxmlformats.org/officeDocument/2006/relationships/notesSlide" Target="../notesSlides/notesSlide14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21.png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135.png"/><Relationship Id="rId21" Type="http://schemas.openxmlformats.org/officeDocument/2006/relationships/image" Target="../media/image134.png"/><Relationship Id="rId20" Type="http://schemas.openxmlformats.org/officeDocument/2006/relationships/image" Target="../media/image133.png"/><Relationship Id="rId2" Type="http://schemas.openxmlformats.org/officeDocument/2006/relationships/image" Target="../media/image117.png"/><Relationship Id="rId19" Type="http://schemas.openxmlformats.org/officeDocument/2006/relationships/image" Target="../media/image132.jpeg"/><Relationship Id="rId18" Type="http://schemas.openxmlformats.org/officeDocument/2006/relationships/image" Target="../media/image131.jpeg"/><Relationship Id="rId17" Type="http://schemas.openxmlformats.org/officeDocument/2006/relationships/image" Target="../media/image130.jpeg"/><Relationship Id="rId16" Type="http://schemas.openxmlformats.org/officeDocument/2006/relationships/image" Target="../media/image129.jpeg"/><Relationship Id="rId15" Type="http://schemas.openxmlformats.org/officeDocument/2006/relationships/image" Target="../media/image128.jpeg"/><Relationship Id="rId14" Type="http://schemas.openxmlformats.org/officeDocument/2006/relationships/image" Target="../media/image127.jpeg"/><Relationship Id="rId13" Type="http://schemas.openxmlformats.org/officeDocument/2006/relationships/image" Target="../media/image126.jpeg"/><Relationship Id="rId12" Type="http://schemas.openxmlformats.org/officeDocument/2006/relationships/image" Target="../media/image125.jpeg"/><Relationship Id="rId11" Type="http://schemas.openxmlformats.org/officeDocument/2006/relationships/image" Target="../media/image124.jpeg"/><Relationship Id="rId10" Type="http://schemas.openxmlformats.org/officeDocument/2006/relationships/image" Target="../media/image123.png"/><Relationship Id="rId1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png"/><Relationship Id="rId8" Type="http://schemas.openxmlformats.org/officeDocument/2006/relationships/image" Target="../media/image142.png"/><Relationship Id="rId7" Type="http://schemas.openxmlformats.org/officeDocument/2006/relationships/image" Target="../media/image141.png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pn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8.png"/><Relationship Id="rId7" Type="http://schemas.openxmlformats.org/officeDocument/2006/relationships/image" Target="../media/image147.png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44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2.png"/><Relationship Id="rId6" Type="http://schemas.openxmlformats.org/officeDocument/2006/relationships/image" Target="../media/image151.pn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png"/><Relationship Id="rId8" Type="http://schemas.openxmlformats.org/officeDocument/2006/relationships/image" Target="../media/image159.png"/><Relationship Id="rId7" Type="http://schemas.openxmlformats.org/officeDocument/2006/relationships/image" Target="../media/image158.png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31" Type="http://schemas.openxmlformats.org/officeDocument/2006/relationships/notesSlide" Target="../notesSlides/notesSlide17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154.png"/><Relationship Id="rId29" Type="http://schemas.openxmlformats.org/officeDocument/2006/relationships/image" Target="../media/image172.png"/><Relationship Id="rId28" Type="http://schemas.openxmlformats.org/officeDocument/2006/relationships/image" Target="../media/image171.png"/><Relationship Id="rId27" Type="http://schemas.openxmlformats.org/officeDocument/2006/relationships/customXml" Target="../ink/ink6.xml"/><Relationship Id="rId26" Type="http://schemas.openxmlformats.org/officeDocument/2006/relationships/image" Target="../media/image170.png"/><Relationship Id="rId25" Type="http://schemas.openxmlformats.org/officeDocument/2006/relationships/customXml" Target="../ink/ink5.xml"/><Relationship Id="rId24" Type="http://schemas.openxmlformats.org/officeDocument/2006/relationships/customXml" Target="../ink/ink4.xml"/><Relationship Id="rId23" Type="http://schemas.openxmlformats.org/officeDocument/2006/relationships/image" Target="../media/image169.png"/><Relationship Id="rId22" Type="http://schemas.openxmlformats.org/officeDocument/2006/relationships/customXml" Target="../ink/ink3.xml"/><Relationship Id="rId21" Type="http://schemas.openxmlformats.org/officeDocument/2006/relationships/image" Target="../media/image168.png"/><Relationship Id="rId20" Type="http://schemas.openxmlformats.org/officeDocument/2006/relationships/customXml" Target="../ink/ink2.xml"/><Relationship Id="rId2" Type="http://schemas.openxmlformats.org/officeDocument/2006/relationships/image" Target="../media/image153.png"/><Relationship Id="rId19" Type="http://schemas.openxmlformats.org/officeDocument/2006/relationships/image" Target="../media/image167.png"/><Relationship Id="rId18" Type="http://schemas.openxmlformats.org/officeDocument/2006/relationships/customXml" Target="../ink/ink1.xml"/><Relationship Id="rId17" Type="http://schemas.openxmlformats.org/officeDocument/2006/relationships/image" Target="../media/image166.png"/><Relationship Id="rId16" Type="http://schemas.openxmlformats.org/officeDocument/2006/relationships/image" Target="../media/image165.png"/><Relationship Id="rId15" Type="http://schemas.openxmlformats.org/officeDocument/2006/relationships/image" Target="../media/image164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63.png"/><Relationship Id="rId11" Type="http://schemas.openxmlformats.org/officeDocument/2006/relationships/image" Target="../media/image162.png"/><Relationship Id="rId10" Type="http://schemas.openxmlformats.org/officeDocument/2006/relationships/image" Target="../media/image161.jpe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microsoft.com/office/2007/relationships/hdphoto" Target="../media/image178.wdp"/><Relationship Id="rId7" Type="http://schemas.openxmlformats.org/officeDocument/2006/relationships/image" Target="../media/image177.png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6.sv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5" Type="http://schemas.openxmlformats.org/officeDocument/2006/relationships/notesSlide" Target="../notesSlides/notesSlide1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81.jpeg"/><Relationship Id="rId12" Type="http://schemas.openxmlformats.org/officeDocument/2006/relationships/image" Target="../media/image180.jpeg"/><Relationship Id="rId11" Type="http://schemas.openxmlformats.org/officeDocument/2006/relationships/image" Target="../media/image179.jpeg"/><Relationship Id="rId10" Type="http://schemas.openxmlformats.org/officeDocument/2006/relationships/image" Target="../media/image15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image" Target="../media/image186.png"/><Relationship Id="rId7" Type="http://schemas.openxmlformats.org/officeDocument/2006/relationships/image" Target="../media/image185.png"/><Relationship Id="rId6" Type="http://schemas.openxmlformats.org/officeDocument/2006/relationships/image" Target="../media/image184.png"/><Relationship Id="rId5" Type="http://schemas.openxmlformats.org/officeDocument/2006/relationships/image" Target="../media/image89.png"/><Relationship Id="rId4" Type="http://schemas.openxmlformats.org/officeDocument/2006/relationships/image" Target="../media/image183.png"/><Relationship Id="rId3" Type="http://schemas.openxmlformats.org/officeDocument/2006/relationships/image" Target="../media/image182.png"/><Relationship Id="rId2" Type="http://schemas.openxmlformats.org/officeDocument/2006/relationships/image" Target="../media/image15.png"/><Relationship Id="rId18" Type="http://schemas.openxmlformats.org/officeDocument/2006/relationships/notesSlide" Target="../notesSlides/notesSlide19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94.png"/><Relationship Id="rId15" Type="http://schemas.openxmlformats.org/officeDocument/2006/relationships/image" Target="../media/image193.png"/><Relationship Id="rId14" Type="http://schemas.openxmlformats.org/officeDocument/2006/relationships/image" Target="../media/image192.png"/><Relationship Id="rId13" Type="http://schemas.openxmlformats.org/officeDocument/2006/relationships/image" Target="../media/image191.png"/><Relationship Id="rId12" Type="http://schemas.openxmlformats.org/officeDocument/2006/relationships/image" Target="../media/image190.png"/><Relationship Id="rId11" Type="http://schemas.openxmlformats.org/officeDocument/2006/relationships/image" Target="../media/image189.png"/><Relationship Id="rId10" Type="http://schemas.openxmlformats.org/officeDocument/2006/relationships/image" Target="../media/image188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200.png"/><Relationship Id="rId7" Type="http://schemas.openxmlformats.org/officeDocument/2006/relationships/image" Target="../media/image199.jpeg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25.png"/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microsoft.com/office/2007/relationships/hdphoto" Target="../media/image206.wdp"/><Relationship Id="rId7" Type="http://schemas.openxmlformats.org/officeDocument/2006/relationships/image" Target="../media/image205.png"/><Relationship Id="rId6" Type="http://schemas.microsoft.com/office/2007/relationships/hdphoto" Target="../media/image204.wdp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3" Type="http://schemas.openxmlformats.org/officeDocument/2006/relationships/image" Target="../media/image201.png"/><Relationship Id="rId2" Type="http://schemas.openxmlformats.org/officeDocument/2006/relationships/image" Target="../media/image25.png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211.png"/><Relationship Id="rId6" Type="http://schemas.openxmlformats.org/officeDocument/2006/relationships/image" Target="../media/image210.png"/><Relationship Id="rId5" Type="http://schemas.openxmlformats.org/officeDocument/2006/relationships/image" Target="../media/image209.jpeg"/><Relationship Id="rId4" Type="http://schemas.openxmlformats.org/officeDocument/2006/relationships/image" Target="../media/image208.png"/><Relationship Id="rId3" Type="http://schemas.openxmlformats.org/officeDocument/2006/relationships/tags" Target="../tags/tag24.xml"/><Relationship Id="rId2" Type="http://schemas.openxmlformats.org/officeDocument/2006/relationships/image" Target="../media/image207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9.jpeg"/><Relationship Id="rId8" Type="http://schemas.microsoft.com/office/2007/relationships/hdphoto" Target="../media/image218.wdp"/><Relationship Id="rId7" Type="http://schemas.openxmlformats.org/officeDocument/2006/relationships/image" Target="../media/image217.png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3" Type="http://schemas.openxmlformats.org/officeDocument/2006/relationships/image" Target="../media/image213.png"/><Relationship Id="rId20" Type="http://schemas.openxmlformats.org/officeDocument/2006/relationships/notesSlide" Target="../notesSlides/notesSlide23.xml"/><Relationship Id="rId2" Type="http://schemas.openxmlformats.org/officeDocument/2006/relationships/image" Target="../media/image212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26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image" Target="../media/image225.png"/><Relationship Id="rId14" Type="http://schemas.openxmlformats.org/officeDocument/2006/relationships/image" Target="../media/image224.png"/><Relationship Id="rId13" Type="http://schemas.openxmlformats.org/officeDocument/2006/relationships/image" Target="../media/image223.png"/><Relationship Id="rId12" Type="http://schemas.openxmlformats.org/officeDocument/2006/relationships/image" Target="../media/image222.png"/><Relationship Id="rId11" Type="http://schemas.openxmlformats.org/officeDocument/2006/relationships/image" Target="../media/image221.png"/><Relationship Id="rId10" Type="http://schemas.openxmlformats.org/officeDocument/2006/relationships/image" Target="../media/image220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6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tags" Target="../tags/tag25.xml"/><Relationship Id="rId4" Type="http://schemas.openxmlformats.org/officeDocument/2006/relationships/image" Target="../media/image7.svg"/><Relationship Id="rId3" Type="http://schemas.openxmlformats.org/officeDocument/2006/relationships/image" Target="../media/image227.png"/><Relationship Id="rId2" Type="http://schemas.openxmlformats.org/officeDocument/2006/relationships/image" Target="../media/image182.png"/><Relationship Id="rId10" Type="http://schemas.openxmlformats.org/officeDocument/2006/relationships/notesSlide" Target="../notesSlides/notesSlide24.xml"/><Relationship Id="rId1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9.png"/><Relationship Id="rId8" Type="http://schemas.openxmlformats.org/officeDocument/2006/relationships/image" Target="../media/image228.jpe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82.png"/><Relationship Id="rId4" Type="http://schemas.openxmlformats.org/officeDocument/2006/relationships/chart" Target="../charts/chart5.xml"/><Relationship Id="rId3" Type="http://schemas.openxmlformats.org/officeDocument/2006/relationships/chart" Target="../charts/chart4.xml"/><Relationship Id="rId21" Type="http://schemas.openxmlformats.org/officeDocument/2006/relationships/notesSlide" Target="../notesSlides/notesSlide25.xml"/><Relationship Id="rId20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19" Type="http://schemas.openxmlformats.org/officeDocument/2006/relationships/image" Target="../media/image237.png"/><Relationship Id="rId18" Type="http://schemas.openxmlformats.org/officeDocument/2006/relationships/image" Target="../media/image236.png"/><Relationship Id="rId17" Type="http://schemas.openxmlformats.org/officeDocument/2006/relationships/image" Target="../media/image235.png"/><Relationship Id="rId16" Type="http://schemas.openxmlformats.org/officeDocument/2006/relationships/image" Target="../media/image234.png"/><Relationship Id="rId15" Type="http://schemas.openxmlformats.org/officeDocument/2006/relationships/image" Target="../media/image233.png"/><Relationship Id="rId14" Type="http://schemas.openxmlformats.org/officeDocument/2006/relationships/image" Target="../media/image232.png"/><Relationship Id="rId13" Type="http://schemas.openxmlformats.org/officeDocument/2006/relationships/image" Target="../media/image9.svg"/><Relationship Id="rId12" Type="http://schemas.openxmlformats.org/officeDocument/2006/relationships/image" Target="../media/image231.png"/><Relationship Id="rId11" Type="http://schemas.openxmlformats.org/officeDocument/2006/relationships/image" Target="../media/image8.svg"/><Relationship Id="rId10" Type="http://schemas.openxmlformats.org/officeDocument/2006/relationships/image" Target="../media/image230.png"/><Relationship Id="rId1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240.jpeg"/><Relationship Id="rId2" Type="http://schemas.openxmlformats.org/officeDocument/2006/relationships/image" Target="../media/image239.jpeg"/><Relationship Id="rId1" Type="http://schemas.openxmlformats.org/officeDocument/2006/relationships/image" Target="../media/image23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24.GIF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242.jpeg"/><Relationship Id="rId2" Type="http://schemas.openxmlformats.org/officeDocument/2006/relationships/image" Target="../media/image21.png"/><Relationship Id="rId1" Type="http://schemas.openxmlformats.org/officeDocument/2006/relationships/image" Target="../media/image2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244.png"/><Relationship Id="rId2" Type="http://schemas.openxmlformats.org/officeDocument/2006/relationships/image" Target="../media/image21.png"/><Relationship Id="rId1" Type="http://schemas.openxmlformats.org/officeDocument/2006/relationships/image" Target="../media/image24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jpeg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33.png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36.jpeg"/><Relationship Id="rId3" Type="http://schemas.microsoft.com/office/2007/relationships/hdphoto" Target="../media/image35.wdp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51.png"/><Relationship Id="rId21" Type="http://schemas.openxmlformats.org/officeDocument/2006/relationships/image" Target="../media/image50.png"/><Relationship Id="rId20" Type="http://schemas.openxmlformats.org/officeDocument/2006/relationships/image" Target="../media/image2.svg"/><Relationship Id="rId2" Type="http://schemas.openxmlformats.org/officeDocument/2006/relationships/image" Target="../media/image34.png"/><Relationship Id="rId19" Type="http://schemas.openxmlformats.org/officeDocument/2006/relationships/image" Target="../media/image49.png"/><Relationship Id="rId18" Type="http://schemas.openxmlformats.org/officeDocument/2006/relationships/image" Target="../media/image48.png"/><Relationship Id="rId17" Type="http://schemas.openxmlformats.org/officeDocument/2006/relationships/image" Target="../media/image47.png"/><Relationship Id="rId16" Type="http://schemas.openxmlformats.org/officeDocument/2006/relationships/image" Target="../media/image46.png"/><Relationship Id="rId15" Type="http://schemas.openxmlformats.org/officeDocument/2006/relationships/image" Target="../media/image45.png"/><Relationship Id="rId14" Type="http://schemas.openxmlformats.org/officeDocument/2006/relationships/image" Target="../media/image1.svg"/><Relationship Id="rId13" Type="http://schemas.openxmlformats.org/officeDocument/2006/relationships/image" Target="../media/image44.png"/><Relationship Id="rId12" Type="http://schemas.openxmlformats.org/officeDocument/2006/relationships/image" Target="../media/image43.jpe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microsoft.com/office/2007/relationships/hdphoto" Target="../media/image54.wdp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25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25.xml"/><Relationship Id="rId11" Type="http://schemas.openxmlformats.org/officeDocument/2006/relationships/image" Target="../media/image58.png"/><Relationship Id="rId10" Type="http://schemas.openxmlformats.org/officeDocument/2006/relationships/image" Target="../media/image15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2" Type="http://schemas.openxmlformats.org/officeDocument/2006/relationships/notesSlide" Target="../notesSlides/notesSlide6.xml"/><Relationship Id="rId21" Type="http://schemas.openxmlformats.org/officeDocument/2006/relationships/slideLayout" Target="../slideLayouts/slideLayout15.xml"/><Relationship Id="rId20" Type="http://schemas.openxmlformats.org/officeDocument/2006/relationships/image" Target="../media/image15.png"/><Relationship Id="rId2" Type="http://schemas.openxmlformats.org/officeDocument/2006/relationships/image" Target="../media/image60.png"/><Relationship Id="rId19" Type="http://schemas.openxmlformats.org/officeDocument/2006/relationships/image" Target="../media/image14.png"/><Relationship Id="rId18" Type="http://schemas.openxmlformats.org/officeDocument/2006/relationships/image" Target="../media/image21.png"/><Relationship Id="rId17" Type="http://schemas.openxmlformats.org/officeDocument/2006/relationships/image" Target="../media/image65.png"/><Relationship Id="rId16" Type="http://schemas.openxmlformats.org/officeDocument/2006/relationships/image" Target="../media/image64.png"/><Relationship Id="rId15" Type="http://schemas.openxmlformats.org/officeDocument/2006/relationships/image" Target="../media/image63.png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8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15"/>
          <p:cNvSpPr/>
          <p:nvPr/>
        </p:nvSpPr>
        <p:spPr>
          <a:xfrm>
            <a:off x="5904865" y="3866515"/>
            <a:ext cx="5894705" cy="514985"/>
          </a:xfrm>
          <a:prstGeom prst="roundRect">
            <a:avLst>
              <a:gd name="adj" fmla="val 8184"/>
            </a:avLst>
          </a:prstGeom>
          <a:solidFill>
            <a:schemeClr val="accent3">
              <a:lumMod val="60000"/>
              <a:lumOff val="4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 dirty="0"/>
          </a:p>
        </p:txBody>
      </p:sp>
      <p:pic>
        <p:nvPicPr>
          <p:cNvPr id="3" name="图片 2" descr="/private/var/folders/qc/284pp7d50rsdt_86hkk07x3w0000gn/T/com.kingsoft.wpsoffice.mac/picturecompress_20220815165802/output_1.pngoutput_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94807" y="413365"/>
            <a:ext cx="9135138" cy="3774703"/>
          </a:xfrm>
          <a:prstGeom prst="rect">
            <a:avLst/>
          </a:prstGeom>
        </p:spPr>
      </p:pic>
      <p:sp>
        <p:nvSpPr>
          <p:cNvPr id="31" name="文本框 30" hidden="1"/>
          <p:cNvSpPr txBox="1"/>
          <p:nvPr/>
        </p:nvSpPr>
        <p:spPr>
          <a:xfrm>
            <a:off x="10311790" y="902336"/>
            <a:ext cx="1384995" cy="830997"/>
          </a:xfrm>
          <a:prstGeom prst="rect">
            <a:avLst/>
          </a:prstGeom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99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OPPOSans H"/>
                <a:ea typeface="OPPOSans H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dirty="0">
                <a:gradFill flip="none" rotWithShape="1">
                  <a:gsLst>
                    <a:gs pos="0">
                      <a:prstClr val="white"/>
                    </a:gs>
                    <a:gs pos="99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目录</a:t>
            </a:r>
            <a:endParaRPr lang="en-US" altLang="zh-CN" dirty="0">
              <a:gradFill flip="none" rotWithShape="1">
                <a:gsLst>
                  <a:gs pos="0">
                    <a:prstClr val="white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pic>
        <p:nvPicPr>
          <p:cNvPr id="75" name="图片 74" descr="/private/var/folders/qc/284pp7d50rsdt_86hkk07x3w0000gn/T/com.kingsoft.wpsoffice.mac/picturecompress_20220815165802/output_2.pngoutput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117" y="257307"/>
            <a:ext cx="1973642" cy="573537"/>
          </a:xfrm>
          <a:prstGeom prst="rect">
            <a:avLst/>
          </a:prstGeom>
        </p:spPr>
      </p:pic>
      <p:pic>
        <p:nvPicPr>
          <p:cNvPr id="82" name="图片 81" descr="/private/var/folders/qc/284pp7d50rsdt_86hkk07x3w0000gn/T/com.kingsoft.wpsoffice.mac/picturecompress_20220815165802/output_3.pngoutput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66484" y="5831701"/>
            <a:ext cx="791783" cy="730209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3325020" y="3402330"/>
            <a:ext cx="84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spc="300" dirty="0">
                <a:gradFill flip="none" rotWithShape="1">
                  <a:gsLst>
                    <a:gs pos="0">
                      <a:srgbClr val="C7D4ED"/>
                    </a:gs>
                    <a:gs pos="50000">
                      <a:srgbClr val="EAEFF9"/>
                    </a:gs>
                    <a:gs pos="100000">
                      <a:srgbClr val="AFC2E6"/>
                    </a:gs>
                  </a:gsLst>
                  <a:lin ang="18900000" scaled="1"/>
                  <a:tileRect/>
                </a:gradFill>
                <a:latin typeface="HGHX_CNKI" panose="02000500000000000000" pitchFamily="2" charset="-122"/>
                <a:ea typeface="HGHX_CNKI" panose="02000500000000000000" pitchFamily="2" charset="-122"/>
              </a:rPr>
              <a:t> Everything can be Sensed by Spectrum</a:t>
            </a:r>
            <a:endParaRPr lang="zh-CN" altLang="en-US" b="1" spc="300" dirty="0">
              <a:gradFill flip="none" rotWithShape="1">
                <a:gsLst>
                  <a:gs pos="0">
                    <a:srgbClr val="C7D4ED"/>
                  </a:gs>
                  <a:gs pos="50000">
                    <a:srgbClr val="EAEFF9"/>
                  </a:gs>
                  <a:gs pos="100000">
                    <a:srgbClr val="AFC2E6"/>
                  </a:gs>
                </a:gsLst>
                <a:lin ang="18900000" scaled="1"/>
                <a:tileRect/>
              </a:gradFill>
              <a:latin typeface="HGHX_CNKI" panose="02000500000000000000" pitchFamily="2" charset="-122"/>
              <a:ea typeface="HGHX_CNKI" panose="02000500000000000000" pitchFamily="2" charset="-122"/>
            </a:endParaRPr>
          </a:p>
        </p:txBody>
      </p:sp>
      <p:pic>
        <p:nvPicPr>
          <p:cNvPr id="6" name="图片 5" descr="/private/var/folders/qc/284pp7d50rsdt_86hkk07x3w0000gn/T/com.kingsoft.wpsoffice.mac/picturecompress_20220815165802/output_4.pngoutput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886" y="6030767"/>
            <a:ext cx="6421948" cy="61078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56851" y="4450006"/>
            <a:ext cx="9238333" cy="1380786"/>
            <a:chOff x="3106067" y="3483162"/>
            <a:chExt cx="9238333" cy="1380786"/>
          </a:xfrm>
        </p:grpSpPr>
        <p:sp>
          <p:nvSpPr>
            <p:cNvPr id="11" name="圆角矩形 15"/>
            <p:cNvSpPr/>
            <p:nvPr/>
          </p:nvSpPr>
          <p:spPr>
            <a:xfrm>
              <a:off x="3106067" y="3483162"/>
              <a:ext cx="8342880" cy="1380786"/>
            </a:xfrm>
            <a:prstGeom prst="roundRect">
              <a:avLst>
                <a:gd name="adj" fmla="val 8184"/>
              </a:avLst>
            </a:prstGeom>
            <a:solidFill>
              <a:schemeClr val="accent3">
                <a:lumMod val="60000"/>
                <a:lumOff val="4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869690" y="3509010"/>
              <a:ext cx="847471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第八届中国国际“互联网</a:t>
              </a:r>
              <a:r>
                <a:rPr lang="en-US" altLang="zh-CN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+</a:t>
              </a:r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”大学生创新创业大赛</a:t>
              </a:r>
              <a:endParaRPr lang="en-US" altLang="zh-CN" sz="2400" spc="3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高教主赛道</a:t>
              </a:r>
              <a:r>
                <a:rPr lang="en-US" altLang="zh-CN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 </a:t>
              </a:r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本科生</a:t>
              </a:r>
              <a:r>
                <a:rPr lang="en-US" altLang="zh-CN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 </a:t>
              </a:r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初创组</a:t>
              </a:r>
              <a:endParaRPr lang="zh-CN" altLang="en-US" sz="2400" spc="3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72" name="图片 71" descr="图片包含 室内, 餐桌, 就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362409" y="3714306"/>
              <a:ext cx="559026" cy="310570"/>
            </a:xfrm>
            <a:prstGeom prst="rect">
              <a:avLst/>
            </a:prstGeom>
          </p:spPr>
        </p:pic>
      </p:grpSp>
      <p:pic>
        <p:nvPicPr>
          <p:cNvPr id="5" name="图片 4" descr="/private/var/folders/qc/284pp7d50rsdt_86hkk07x3w0000gn/T/com.kingsoft.wpsoffice.mac/picturecompress_20220815165802/output_5.pngoutput_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8101" y="286265"/>
            <a:ext cx="1637665" cy="5156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40425" y="3736340"/>
            <a:ext cx="58242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浙江省国际“互联网＋”大学生创新创业大赛</a:t>
            </a:r>
            <a:r>
              <a:rPr lang="zh-CN" altLang="en-US" sz="2400" b="1">
                <a:ln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冠军</a:t>
            </a:r>
            <a:r>
              <a:rPr lang="zh-CN" altLang="en-US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项目</a:t>
            </a:r>
            <a:endParaRPr lang="zh-CN" altLang="en-US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"/>
          <p:cNvSpPr/>
          <p:nvPr/>
        </p:nvSpPr>
        <p:spPr>
          <a:xfrm>
            <a:off x="255856" y="4709314"/>
            <a:ext cx="4821555" cy="1739265"/>
          </a:xfrm>
          <a:prstGeom prst="roundRect">
            <a:avLst>
              <a:gd name="adj" fmla="val 10517"/>
            </a:avLst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innerShdw blurRad="63500" dist="101600" dir="13500000">
              <a:srgbClr val="D1D9E6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/private/var/folders/qc/284pp7d50rsdt_86hkk07x3w0000gn/T/com.kingsoft.wpsoffice.mac/picturecompress_20220815165802/output_33.pngoutput_33"/>
          <p:cNvPicPr>
            <a:picLocks noChangeAspect="1"/>
          </p:cNvPicPr>
          <p:nvPr/>
        </p:nvPicPr>
        <p:blipFill rotWithShape="1">
          <a:blip r:embed="rId2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pic>
        <p:nvPicPr>
          <p:cNvPr id="202" name="图片 201" descr="/private/var/folders/qc/284pp7d50rsdt_86hkk07x3w0000gn/T/com.kingsoft.wpsoffice.mac/picturecompress_20220815165802/output_34.pngoutput_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40000">
            <a:off x="3995132" y="1100400"/>
            <a:ext cx="1192239" cy="780179"/>
          </a:xfrm>
          <a:prstGeom prst="rect">
            <a:avLst/>
          </a:prstGeom>
        </p:spPr>
      </p:pic>
      <p:grpSp>
        <p:nvGrpSpPr>
          <p:cNvPr id="204" name="组合 203"/>
          <p:cNvGrpSpPr/>
          <p:nvPr/>
        </p:nvGrpSpPr>
        <p:grpSpPr>
          <a:xfrm>
            <a:off x="334111" y="4857205"/>
            <a:ext cx="4574137" cy="1490980"/>
            <a:chOff x="6039158" y="926182"/>
            <a:chExt cx="4232172" cy="1490980"/>
          </a:xfrm>
        </p:grpSpPr>
        <p:sp>
          <p:nvSpPr>
            <p:cNvPr id="205" name="矩形: 圆角 204"/>
            <p:cNvSpPr/>
            <p:nvPr/>
          </p:nvSpPr>
          <p:spPr>
            <a:xfrm flipH="1">
              <a:off x="6039158" y="926182"/>
              <a:ext cx="756147" cy="1490980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r>
                <a:rPr lang="zh-CN" altLang="en-US" sz="4000" b="1" dirty="0">
                  <a:solidFill>
                    <a:srgbClr val="26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</a:t>
              </a:r>
              <a:endParaRPr lang="zh-CN" altLang="en-US" sz="4000" b="1" dirty="0">
                <a:solidFill>
                  <a:srgbClr val="26447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7388737" y="1002874"/>
              <a:ext cx="1395160" cy="598120"/>
            </a:xfrm>
            <a:prstGeom prst="roundRect">
              <a:avLst/>
            </a:prstGeom>
            <a:solidFill>
              <a:srgbClr val="203864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zh-CN"/>
              </a:defPPr>
              <a:lvl1pPr algn="ctr">
                <a:defRPr sz="200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体积较大</a:t>
              </a:r>
              <a:endParaRPr lang="zh-CN" altLang="en-US" dirty="0"/>
            </a:p>
          </p:txBody>
        </p:sp>
        <p:sp>
          <p:nvSpPr>
            <p:cNvPr id="207" name="文本框 206"/>
            <p:cNvSpPr txBox="1"/>
            <p:nvPr/>
          </p:nvSpPr>
          <p:spPr>
            <a:xfrm>
              <a:off x="8876170" y="1702871"/>
              <a:ext cx="1395160" cy="598120"/>
            </a:xfrm>
            <a:prstGeom prst="roundRect">
              <a:avLst/>
            </a:prstGeom>
            <a:solidFill>
              <a:srgbClr val="203864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zh-CN"/>
              </a:defPPr>
              <a:lvl1pPr algn="ctr">
                <a:defRPr sz="200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性能不佳</a:t>
              </a:r>
              <a:endParaRPr lang="zh-CN" altLang="en-US" dirty="0"/>
            </a:p>
          </p:txBody>
        </p:sp>
        <p:sp>
          <p:nvSpPr>
            <p:cNvPr id="208" name="文本框 207"/>
            <p:cNvSpPr txBox="1"/>
            <p:nvPr/>
          </p:nvSpPr>
          <p:spPr>
            <a:xfrm>
              <a:off x="8859132" y="1002874"/>
              <a:ext cx="1395160" cy="598120"/>
            </a:xfrm>
            <a:prstGeom prst="roundRect">
              <a:avLst/>
            </a:prstGeom>
            <a:solidFill>
              <a:srgbClr val="203864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zh-CN"/>
              </a:defPPr>
              <a:lvl1pPr algn="ctr">
                <a:defRPr sz="200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dirty="0"/>
                <a:t>受众有限</a:t>
              </a:r>
              <a:endParaRPr lang="zh-CN" altLang="en-US" dirty="0"/>
            </a:p>
          </p:txBody>
        </p:sp>
        <p:sp>
          <p:nvSpPr>
            <p:cNvPr id="209" name="矩形: 圆角 26"/>
            <p:cNvSpPr/>
            <p:nvPr/>
          </p:nvSpPr>
          <p:spPr>
            <a:xfrm>
              <a:off x="7405775" y="1702871"/>
              <a:ext cx="1395160" cy="598120"/>
            </a:xfrm>
            <a:prstGeom prst="roundRect">
              <a:avLst/>
            </a:prstGeom>
            <a:solidFill>
              <a:srgbClr val="203864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zh-CN" altLang="en-US" sz="2000" dirty="0"/>
                <a:t>价格昂贵</a:t>
              </a:r>
              <a:endParaRPr lang="zh-CN" altLang="en-US" sz="2000" dirty="0"/>
            </a:p>
          </p:txBody>
        </p:sp>
      </p:grpSp>
      <p:sp>
        <p:nvSpPr>
          <p:cNvPr id="6" name="右箭头 78"/>
          <p:cNvSpPr/>
          <p:nvPr/>
        </p:nvSpPr>
        <p:spPr>
          <a:xfrm>
            <a:off x="1003010" y="5232738"/>
            <a:ext cx="746838" cy="673880"/>
          </a:xfrm>
          <a:prstGeom prst="rightArrow">
            <a:avLst/>
          </a:prstGeom>
          <a:gradFill>
            <a:gsLst>
              <a:gs pos="0">
                <a:srgbClr val="2F3E7A">
                  <a:alpha val="0"/>
                </a:srgbClr>
              </a:gs>
              <a:gs pos="53000">
                <a:srgbClr val="2F3E7A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500000000000000" charset="-122"/>
              <a:cs typeface="+mn-cs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253951" y="1134899"/>
            <a:ext cx="1110615" cy="3298825"/>
            <a:chOff x="454" y="1601"/>
            <a:chExt cx="1749" cy="5195"/>
          </a:xfrm>
        </p:grpSpPr>
        <p:sp>
          <p:nvSpPr>
            <p:cNvPr id="8" name="矩形: 圆角 157"/>
            <p:cNvSpPr/>
            <p:nvPr/>
          </p:nvSpPr>
          <p:spPr>
            <a:xfrm>
              <a:off x="457" y="1601"/>
              <a:ext cx="1643" cy="5145"/>
            </a:xfrm>
            <a:prstGeom prst="roundRect">
              <a:avLst>
                <a:gd name="adj" fmla="val 7970"/>
              </a:avLst>
            </a:prstGeom>
            <a:blipFill>
              <a:blip r:embed="rId4"/>
              <a:stretch>
                <a:fillRect/>
              </a:stretch>
            </a:blipFill>
            <a:ln w="38100"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87" y="3157"/>
              <a:ext cx="976" cy="481"/>
              <a:chOff x="3620499" y="3512613"/>
              <a:chExt cx="928822" cy="523219"/>
            </a:xfrm>
          </p:grpSpPr>
          <p:sp>
            <p:nvSpPr>
              <p:cNvPr id="16" name="MH_Other_1"/>
              <p:cNvSpPr/>
              <p:nvPr>
                <p:custDataLst>
                  <p:tags r:id="rId5"/>
                </p:custDataLst>
              </p:nvPr>
            </p:nvSpPr>
            <p:spPr>
              <a:xfrm>
                <a:off x="3620499" y="3846835"/>
                <a:ext cx="275745" cy="18841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9" name="MH_Other_18"/>
              <p:cNvSpPr/>
              <p:nvPr>
                <p:custDataLst>
                  <p:tags r:id="rId6"/>
                </p:custDataLst>
              </p:nvPr>
            </p:nvSpPr>
            <p:spPr>
              <a:xfrm>
                <a:off x="3946879" y="3720716"/>
                <a:ext cx="275745" cy="3151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MH_Other_19"/>
              <p:cNvSpPr/>
              <p:nvPr>
                <p:custDataLst>
                  <p:tags r:id="rId7"/>
                </p:custDataLst>
              </p:nvPr>
            </p:nvSpPr>
            <p:spPr>
              <a:xfrm>
                <a:off x="4273576" y="3512613"/>
                <a:ext cx="275745" cy="523219"/>
              </a:xfrm>
              <a:prstGeom prst="rect">
                <a:avLst/>
              </a:prstGeom>
              <a:solidFill>
                <a:srgbClr val="2F3E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8"/>
            <a:srcRect t="1159" b="1159"/>
            <a:stretch>
              <a:fillRect/>
            </a:stretch>
          </p:blipFill>
          <p:spPr>
            <a:xfrm>
              <a:off x="705" y="1788"/>
              <a:ext cx="1168" cy="1023"/>
            </a:xfrm>
            <a:prstGeom prst="ellipse">
              <a:avLst/>
            </a:prstGeom>
            <a:ln w="28575">
              <a:solidFill>
                <a:srgbClr val="B8BDD2"/>
              </a:solidFill>
            </a:ln>
            <a:effectLst/>
          </p:spPr>
        </p:pic>
        <p:sp>
          <p:nvSpPr>
            <p:cNvPr id="32" name="文本框 31"/>
            <p:cNvSpPr txBox="1"/>
            <p:nvPr/>
          </p:nvSpPr>
          <p:spPr>
            <a:xfrm>
              <a:off x="454" y="5377"/>
              <a:ext cx="1749" cy="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分辨率较低</a:t>
              </a:r>
              <a:endParaRPr lang="en-US" altLang="zh-CN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光谱</a:t>
              </a: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测度范围小</a:t>
              </a:r>
              <a:r>
                <a:rPr lang="en-US" alt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sz="1050" b="1" u="none">
                  <a:solidFill>
                    <a:srgbClr val="C00000"/>
                  </a:solidFill>
                  <a:latin typeface="Arial" panose="020B0604020202020204" pitchFamily="34" charset="0"/>
                </a:rPr>
                <a:t>410-860nm</a:t>
              </a:r>
              <a:r>
                <a:rPr lang="en-US" altLang="zh-CN" sz="1050" b="1" u="none">
                  <a:solidFill>
                    <a:srgbClr val="C00000"/>
                  </a:solidFill>
                  <a:latin typeface="Arial" panose="020B0604020202020204" pitchFamily="34" charset="0"/>
                </a:rPr>
                <a:t>)</a:t>
              </a:r>
              <a:endPara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受众有限</a:t>
              </a:r>
              <a:endPara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9" y="3621"/>
              <a:ext cx="537" cy="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分辨率</a:t>
              </a:r>
              <a:endParaRPr lang="zh-CN" altLang="en-US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19" y="3621"/>
              <a:ext cx="369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测量范围</a:t>
              </a:r>
              <a:endParaRPr lang="zh-CN" altLang="en-US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49" y="3621"/>
              <a:ext cx="369" cy="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</a:t>
              </a:r>
              <a:endParaRPr lang="zh-CN" altLang="en-US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ounded Rectangle 72"/>
            <p:cNvSpPr/>
            <p:nvPr/>
          </p:nvSpPr>
          <p:spPr>
            <a:xfrm>
              <a:off x="508" y="4730"/>
              <a:ext cx="1532" cy="394"/>
            </a:xfrm>
            <a:prstGeom prst="roundRect">
              <a:avLst>
                <a:gd name="adj" fmla="val 21110"/>
              </a:avLst>
            </a:prstGeom>
            <a:noFill/>
            <a:ln w="22225">
              <a:solidFill>
                <a:srgbClr val="425C8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盗火者科技</a:t>
              </a:r>
              <a:endParaRPr lang="zh-CN" altLang="en-US" sz="105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492201" y="1134899"/>
            <a:ext cx="1117600" cy="3266440"/>
            <a:chOff x="2664" y="1601"/>
            <a:chExt cx="1760" cy="5144"/>
          </a:xfrm>
        </p:grpSpPr>
        <p:sp>
          <p:nvSpPr>
            <p:cNvPr id="9" name="矩形: 圆角 170"/>
            <p:cNvSpPr/>
            <p:nvPr/>
          </p:nvSpPr>
          <p:spPr>
            <a:xfrm>
              <a:off x="2670" y="1601"/>
              <a:ext cx="1643" cy="5145"/>
            </a:xfrm>
            <a:prstGeom prst="roundRect">
              <a:avLst>
                <a:gd name="adj" fmla="val 7970"/>
              </a:avLst>
            </a:prstGeom>
            <a:blipFill>
              <a:blip r:embed="rId4"/>
              <a:stretch>
                <a:fillRect/>
              </a:stretch>
            </a:blipFill>
            <a:ln w="38100"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9"/>
            <a:srcRect l="6855" t="2410" r="11283" b="2734"/>
            <a:stretch>
              <a:fillRect/>
            </a:stretch>
          </p:blipFill>
          <p:spPr>
            <a:xfrm>
              <a:off x="2917" y="1792"/>
              <a:ext cx="1141" cy="997"/>
            </a:xfrm>
            <a:prstGeom prst="ellipse">
              <a:avLst/>
            </a:prstGeom>
            <a:ln w="28575">
              <a:solidFill>
                <a:srgbClr val="B8BDD2"/>
              </a:solidFill>
            </a:ln>
            <a:effectLst/>
          </p:spPr>
        </p:pic>
        <p:grpSp>
          <p:nvGrpSpPr>
            <p:cNvPr id="38" name="组合 37"/>
            <p:cNvGrpSpPr/>
            <p:nvPr/>
          </p:nvGrpSpPr>
          <p:grpSpPr>
            <a:xfrm>
              <a:off x="2996" y="2973"/>
              <a:ext cx="979" cy="696"/>
              <a:chOff x="5208371" y="3315075"/>
              <a:chExt cx="929140" cy="756674"/>
            </a:xfrm>
          </p:grpSpPr>
          <p:sp>
            <p:nvSpPr>
              <p:cNvPr id="39" name="MH_Other_1"/>
              <p:cNvSpPr/>
              <p:nvPr>
                <p:custDataLst>
                  <p:tags r:id="rId10"/>
                </p:custDataLst>
              </p:nvPr>
            </p:nvSpPr>
            <p:spPr>
              <a:xfrm>
                <a:off x="5208371" y="3852062"/>
                <a:ext cx="275745" cy="219685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40" name="MH_Other_18"/>
              <p:cNvSpPr/>
              <p:nvPr>
                <p:custDataLst>
                  <p:tags r:id="rId11"/>
                </p:custDataLst>
              </p:nvPr>
            </p:nvSpPr>
            <p:spPr>
              <a:xfrm>
                <a:off x="5535070" y="3326938"/>
                <a:ext cx="266662" cy="74481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" name="MH_Other_19"/>
              <p:cNvSpPr/>
              <p:nvPr>
                <p:custDataLst>
                  <p:tags r:id="rId12"/>
                </p:custDataLst>
              </p:nvPr>
            </p:nvSpPr>
            <p:spPr>
              <a:xfrm>
                <a:off x="5861766" y="3315075"/>
                <a:ext cx="275745" cy="756674"/>
              </a:xfrm>
              <a:prstGeom prst="rect">
                <a:avLst/>
              </a:prstGeom>
              <a:solidFill>
                <a:srgbClr val="2F3E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42" name="Rounded Rectangle 72"/>
            <p:cNvSpPr/>
            <p:nvPr/>
          </p:nvSpPr>
          <p:spPr>
            <a:xfrm>
              <a:off x="2722" y="4740"/>
              <a:ext cx="1536" cy="394"/>
            </a:xfrm>
            <a:prstGeom prst="roundRect">
              <a:avLst>
                <a:gd name="adj" fmla="val 21110"/>
              </a:avLst>
            </a:prstGeom>
            <a:noFill/>
            <a:ln w="22225">
              <a:solidFill>
                <a:srgbClr val="425C8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滨松公司</a:t>
              </a:r>
              <a:endParaRPr lang="zh-CN" altLang="en-US" sz="11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664" y="5409"/>
              <a:ext cx="1761" cy="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基于传统光谱仪设计</a:t>
              </a: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结构复杂</a:t>
              </a:r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成本高昂</a:t>
              </a:r>
              <a:r>
                <a:rPr lang="en-US" altLang="zh-CN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(3K)</a:t>
              </a:r>
              <a:endPara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854" y="3622"/>
              <a:ext cx="539" cy="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分辨率</a:t>
              </a:r>
              <a:endParaRPr lang="zh-CN" altLang="en-US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315" y="3622"/>
              <a:ext cx="370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测量范围</a:t>
              </a:r>
              <a:endParaRPr lang="zh-CN" altLang="en-US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645" y="3622"/>
              <a:ext cx="370" cy="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</a:t>
              </a:r>
              <a:endParaRPr lang="zh-CN" altLang="en-US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2790141" y="1134899"/>
            <a:ext cx="1042670" cy="3266440"/>
            <a:chOff x="4855" y="1601"/>
            <a:chExt cx="1642" cy="5144"/>
          </a:xfrm>
        </p:grpSpPr>
        <p:sp>
          <p:nvSpPr>
            <p:cNvPr id="10" name="矩形: 圆角 182"/>
            <p:cNvSpPr/>
            <p:nvPr/>
          </p:nvSpPr>
          <p:spPr>
            <a:xfrm>
              <a:off x="4855" y="1601"/>
              <a:ext cx="1643" cy="5145"/>
            </a:xfrm>
            <a:prstGeom prst="roundRect">
              <a:avLst>
                <a:gd name="adj" fmla="val 7970"/>
              </a:avLst>
            </a:prstGeom>
            <a:blipFill>
              <a:blip r:embed="rId4"/>
              <a:stretch>
                <a:fillRect/>
              </a:stretch>
            </a:blipFill>
            <a:ln w="38100"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13"/>
            <a:srcRect l="5905" t="2754" r="18460" b="4203"/>
            <a:stretch>
              <a:fillRect/>
            </a:stretch>
          </p:blipFill>
          <p:spPr>
            <a:xfrm>
              <a:off x="5109" y="1787"/>
              <a:ext cx="1076" cy="1011"/>
            </a:xfrm>
            <a:prstGeom prst="ellipse">
              <a:avLst/>
            </a:prstGeom>
            <a:ln w="28575">
              <a:solidFill>
                <a:srgbClr val="B8BDD2"/>
              </a:solidFill>
            </a:ln>
            <a:effectLst/>
          </p:spPr>
        </p:pic>
        <p:grpSp>
          <p:nvGrpSpPr>
            <p:cNvPr id="50" name="组合 49"/>
            <p:cNvGrpSpPr/>
            <p:nvPr/>
          </p:nvGrpSpPr>
          <p:grpSpPr>
            <a:xfrm>
              <a:off x="5139" y="2853"/>
              <a:ext cx="910" cy="816"/>
              <a:chOff x="7058973" y="3148761"/>
              <a:chExt cx="929140" cy="887073"/>
            </a:xfrm>
          </p:grpSpPr>
          <p:sp>
            <p:nvSpPr>
              <p:cNvPr id="51" name="MH_Other_1"/>
              <p:cNvSpPr/>
              <p:nvPr>
                <p:custDataLst>
                  <p:tags r:id="rId14"/>
                </p:custDataLst>
              </p:nvPr>
            </p:nvSpPr>
            <p:spPr>
              <a:xfrm>
                <a:off x="7058973" y="3900684"/>
                <a:ext cx="275745" cy="133277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52" name="MH_Other_18"/>
              <p:cNvSpPr/>
              <p:nvPr>
                <p:custDataLst>
                  <p:tags r:id="rId15"/>
                </p:custDataLst>
              </p:nvPr>
            </p:nvSpPr>
            <p:spPr>
              <a:xfrm>
                <a:off x="7385671" y="3481574"/>
                <a:ext cx="275745" cy="55426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" name="MH_Other_19"/>
              <p:cNvSpPr/>
              <p:nvPr>
                <p:custDataLst>
                  <p:tags r:id="rId16"/>
                </p:custDataLst>
              </p:nvPr>
            </p:nvSpPr>
            <p:spPr>
              <a:xfrm>
                <a:off x="7712368" y="3148761"/>
                <a:ext cx="275745" cy="887072"/>
              </a:xfrm>
              <a:prstGeom prst="rect">
                <a:avLst/>
              </a:prstGeom>
              <a:solidFill>
                <a:srgbClr val="2F3E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4" name="Rounded Rectangle 72"/>
            <p:cNvSpPr/>
            <p:nvPr/>
          </p:nvSpPr>
          <p:spPr>
            <a:xfrm>
              <a:off x="4983" y="4748"/>
              <a:ext cx="1366" cy="445"/>
            </a:xfrm>
            <a:prstGeom prst="roundRect">
              <a:avLst>
                <a:gd name="adj" fmla="val 21110"/>
              </a:avLst>
            </a:prstGeom>
            <a:noFill/>
            <a:ln w="22225">
              <a:solidFill>
                <a:srgbClr val="425C8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 err="1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NanoLambda</a:t>
              </a:r>
              <a:endParaRPr lang="zh-CN" altLang="en-US" sz="11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5003" y="5404"/>
              <a:ext cx="1366" cy="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成本过高</a:t>
              </a:r>
              <a:endParaRPr lang="en-US" altLang="zh-CN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性能不佳</a:t>
              </a:r>
              <a:endParaRPr lang="en-US" altLang="zh-CN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性价比低</a:t>
              </a:r>
              <a:endPara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972" y="3640"/>
              <a:ext cx="574" cy="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分辨率</a:t>
              </a:r>
              <a:endParaRPr lang="zh-CN" altLang="en-US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437" y="3640"/>
              <a:ext cx="395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测量范围</a:t>
              </a:r>
              <a:endParaRPr lang="zh-CN" altLang="en-US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789" y="3640"/>
              <a:ext cx="395" cy="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</a:t>
              </a:r>
              <a:endParaRPr lang="zh-CN" altLang="en-US" sz="10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013151" y="782474"/>
            <a:ext cx="1083945" cy="3836035"/>
            <a:chOff x="7022" y="1043"/>
            <a:chExt cx="1707" cy="6041"/>
          </a:xfrm>
        </p:grpSpPr>
        <p:grpSp>
          <p:nvGrpSpPr>
            <p:cNvPr id="94" name="组合 93"/>
            <p:cNvGrpSpPr/>
            <p:nvPr/>
          </p:nvGrpSpPr>
          <p:grpSpPr>
            <a:xfrm>
              <a:off x="7022" y="1588"/>
              <a:ext cx="1707" cy="5496"/>
              <a:chOff x="7022" y="1588"/>
              <a:chExt cx="1707" cy="5496"/>
            </a:xfrm>
          </p:grpSpPr>
          <p:sp>
            <p:nvSpPr>
              <p:cNvPr id="13" name="矩形: 圆角 190"/>
              <p:cNvSpPr/>
              <p:nvPr/>
            </p:nvSpPr>
            <p:spPr>
              <a:xfrm>
                <a:off x="7054" y="1588"/>
                <a:ext cx="1643" cy="5145"/>
              </a:xfrm>
              <a:prstGeom prst="roundRect">
                <a:avLst>
                  <a:gd name="adj" fmla="val 7970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  <a:effectLst>
                <a:innerShdw blurRad="63500" dist="101600" dir="13500000">
                  <a:srgbClr val="D1D9E6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7022" y="5365"/>
                <a:ext cx="1707" cy="1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rgbClr val="2F3E7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尺寸小、光谱分辨率高但</a:t>
                </a:r>
                <a:r>
                  <a:rPr lang="zh-CN" altLang="en-US" sz="1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范围小</a:t>
                </a:r>
                <a:r>
                  <a:rPr lang="en-US" altLang="zh-CN" sz="1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(240</a:t>
                </a:r>
                <a:r>
                  <a:rPr lang="zh-CN" altLang="en-US" sz="1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-</a:t>
                </a:r>
                <a:r>
                  <a:rPr lang="en-US" altLang="zh-CN" sz="1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540nm)</a:t>
                </a:r>
                <a:r>
                  <a:rPr lang="zh-CN" altLang="en-US" sz="1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，成本高</a:t>
                </a:r>
                <a:r>
                  <a:rPr lang="en-US" altLang="zh-CN" sz="1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(1K)</a:t>
                </a:r>
                <a:endParaRPr lang="zh-CN" altLang="en-US" sz="1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60" name="圆角矩形 22"/>
              <p:cNvSpPr/>
              <p:nvPr/>
            </p:nvSpPr>
            <p:spPr>
              <a:xfrm>
                <a:off x="7193" y="4700"/>
                <a:ext cx="1366" cy="445"/>
              </a:xfrm>
              <a:prstGeom prst="roundRect">
                <a:avLst>
                  <a:gd name="adj" fmla="val 27818"/>
                </a:avLst>
              </a:prstGeom>
              <a:noFill/>
              <a:ln w="22225">
                <a:solidFill>
                  <a:srgbClr val="ABB7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b="1" dirty="0">
                    <a:solidFill>
                      <a:srgbClr val="2F3E7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与光科技</a:t>
                </a:r>
                <a:endParaRPr lang="zh-CN" altLang="en-US" sz="11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7355" y="1752"/>
                <a:ext cx="1071" cy="107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ABB7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7322" y="2997"/>
                <a:ext cx="1108" cy="1672"/>
                <a:chOff x="4471208" y="2217701"/>
                <a:chExt cx="703883" cy="1061191"/>
              </a:xfrm>
            </p:grpSpPr>
            <p:sp>
              <p:nvSpPr>
                <p:cNvPr id="63" name="rect"/>
                <p:cNvSpPr/>
                <p:nvPr/>
              </p:nvSpPr>
              <p:spPr>
                <a:xfrm>
                  <a:off x="4761298" y="2412704"/>
                  <a:ext cx="155776" cy="184423"/>
                </a:xfrm>
                <a:prstGeom prst="rect">
                  <a:avLst/>
                </a:prstGeom>
                <a:solidFill>
                  <a:srgbClr val="FFC000">
                    <a:alpha val="100000"/>
                  </a:srgbClr>
                </a:solidFill>
                <a:ln cap="flat">
                  <a:noFill/>
                  <a:prstDash val="solid"/>
                  <a:miter lim="0"/>
                </a:ln>
              </p:spPr>
              <p:txBody>
                <a:bodyPr rtlCol="0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rect"/>
                <p:cNvSpPr/>
                <p:nvPr/>
              </p:nvSpPr>
              <p:spPr>
                <a:xfrm>
                  <a:off x="4963064" y="2284670"/>
                  <a:ext cx="147983" cy="312458"/>
                </a:xfrm>
                <a:prstGeom prst="rect">
                  <a:avLst/>
                </a:prstGeom>
                <a:solidFill>
                  <a:srgbClr val="2F3E7A">
                    <a:alpha val="100000"/>
                  </a:srgbClr>
                </a:solidFill>
                <a:ln cap="flat">
                  <a:noFill/>
                  <a:prstDash val="solid"/>
                  <a:miter lim="0"/>
                </a:ln>
              </p:spPr>
              <p:txBody>
                <a:bodyPr rtlCol="0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5" name="rect"/>
                <p:cNvSpPr/>
                <p:nvPr/>
              </p:nvSpPr>
              <p:spPr>
                <a:xfrm>
                  <a:off x="4546550" y="2217701"/>
                  <a:ext cx="161340" cy="378313"/>
                </a:xfrm>
                <a:prstGeom prst="rect">
                  <a:avLst/>
                </a:prstGeom>
                <a:solidFill>
                  <a:srgbClr val="C00000">
                    <a:alpha val="100000"/>
                  </a:srgbClr>
                </a:solidFill>
                <a:ln cap="flat">
                  <a:noFill/>
                  <a:prstDash val="solid"/>
                  <a:miter lim="0"/>
                </a:ln>
              </p:spPr>
              <p:txBody>
                <a:bodyPr rtlCol="0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文本框 65"/>
                <p:cNvSpPr txBox="1"/>
                <p:nvPr/>
              </p:nvSpPr>
              <p:spPr>
                <a:xfrm>
                  <a:off x="4471208" y="2571006"/>
                  <a:ext cx="28793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000" dirty="0">
                      <a:solidFill>
                        <a:srgbClr val="2F3E7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分辨率</a:t>
                  </a:r>
                  <a:endParaRPr lang="zh-CN" altLang="en-US" sz="1000" dirty="0">
                    <a:solidFill>
                      <a:srgbClr val="2F3E7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文本框 66"/>
                <p:cNvSpPr txBox="1"/>
                <p:nvPr/>
              </p:nvSpPr>
              <p:spPr>
                <a:xfrm>
                  <a:off x="4718113" y="2571006"/>
                  <a:ext cx="25051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000" dirty="0">
                      <a:solidFill>
                        <a:srgbClr val="2F3E7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测量范围</a:t>
                  </a:r>
                  <a:endParaRPr lang="zh-CN" altLang="en-US" sz="1000" dirty="0">
                    <a:solidFill>
                      <a:srgbClr val="2F3E7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文本框 67"/>
                <p:cNvSpPr txBox="1"/>
                <p:nvPr/>
              </p:nvSpPr>
              <p:spPr>
                <a:xfrm>
                  <a:off x="4924579" y="2564642"/>
                  <a:ext cx="250512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000" dirty="0">
                      <a:solidFill>
                        <a:srgbClr val="2F3E7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成本</a:t>
                  </a:r>
                  <a:endParaRPr lang="zh-CN" altLang="en-US" sz="1000" dirty="0">
                    <a:solidFill>
                      <a:srgbClr val="2F3E7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9" name="图片 68" descr="截屏2022-02-27 00.3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8540000">
              <a:off x="7122" y="1367"/>
              <a:ext cx="1878" cy="1229"/>
            </a:xfrm>
            <a:prstGeom prst="rect">
              <a:avLst/>
            </a:prstGeom>
          </p:spPr>
        </p:pic>
      </p:grpSp>
      <p:sp>
        <p:nvSpPr>
          <p:cNvPr id="110" name="矩形: 圆角 109"/>
          <p:cNvSpPr/>
          <p:nvPr/>
        </p:nvSpPr>
        <p:spPr>
          <a:xfrm>
            <a:off x="5564008" y="1144487"/>
            <a:ext cx="6297570" cy="1517525"/>
          </a:xfrm>
          <a:prstGeom prst="roundRect">
            <a:avLst>
              <a:gd name="adj" fmla="val 10517"/>
            </a:avLst>
          </a:prstGeom>
          <a:solidFill>
            <a:srgbClr val="EBEEF3"/>
          </a:solidFill>
          <a:ln>
            <a:noFill/>
          </a:ln>
          <a:effectLst>
            <a:outerShdw blurRad="63500" dist="1016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: 圆角 110"/>
          <p:cNvSpPr/>
          <p:nvPr/>
        </p:nvSpPr>
        <p:spPr>
          <a:xfrm>
            <a:off x="5564008" y="1144424"/>
            <a:ext cx="6237402" cy="1517650"/>
          </a:xfrm>
          <a:prstGeom prst="roundRect">
            <a:avLst>
              <a:gd name="adj" fmla="val 10517"/>
            </a:avLst>
          </a:prstGeom>
          <a:solidFill>
            <a:srgbClr val="EBEEF3"/>
          </a:solidFill>
          <a:ln>
            <a:noFill/>
          </a:ln>
          <a:effectLst>
            <a:outerShdw blurRad="63500" dist="101600" dir="2700000" algn="tl" rotWithShape="0">
              <a:srgbClr val="D1D9E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7880360" y="1251579"/>
            <a:ext cx="1643223" cy="598120"/>
          </a:xfrm>
          <a:prstGeom prst="roundRect">
            <a:avLst/>
          </a:prstGeom>
          <a:solidFill>
            <a:srgbClr val="2F3E7A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algn="ctr">
              <a:defRPr sz="20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价格低廉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757824" y="1948401"/>
            <a:ext cx="1643223" cy="598120"/>
          </a:xfrm>
          <a:prstGeom prst="roundRect">
            <a:avLst/>
          </a:prstGeom>
          <a:solidFill>
            <a:srgbClr val="2F3E7A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algn="ctr">
              <a:defRPr sz="20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使用方便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767984" y="1246499"/>
            <a:ext cx="1643223" cy="598120"/>
          </a:xfrm>
          <a:prstGeom prst="roundRect">
            <a:avLst/>
          </a:prstGeom>
          <a:solidFill>
            <a:srgbClr val="2F3E7A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algn="ctr">
              <a:defRPr sz="20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搭载平台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: 圆角 26"/>
          <p:cNvSpPr/>
          <p:nvPr/>
        </p:nvSpPr>
        <p:spPr>
          <a:xfrm>
            <a:off x="7880360" y="1939511"/>
            <a:ext cx="1643223" cy="598120"/>
          </a:xfrm>
          <a:prstGeom prst="roundRect">
            <a:avLst/>
          </a:prstGeom>
          <a:solidFill>
            <a:srgbClr val="2F3E7A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体积极大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右箭头 78"/>
          <p:cNvSpPr/>
          <p:nvPr/>
        </p:nvSpPr>
        <p:spPr>
          <a:xfrm>
            <a:off x="6783634" y="1553263"/>
            <a:ext cx="791129" cy="673880"/>
          </a:xfrm>
          <a:prstGeom prst="rightArrow">
            <a:avLst/>
          </a:prstGeom>
          <a:gradFill>
            <a:gsLst>
              <a:gs pos="0">
                <a:srgbClr val="2F3E7A">
                  <a:alpha val="0"/>
                </a:srgbClr>
              </a:gs>
              <a:gs pos="53000">
                <a:srgbClr val="2F3E7A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500000000000000" charset="-122"/>
              <a:cs typeface="+mn-cs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5832425" y="1539575"/>
            <a:ext cx="689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</a:t>
            </a:r>
            <a:endParaRPr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588891" y="2901678"/>
            <a:ext cx="6212519" cy="3517900"/>
            <a:chOff x="6002582" y="2471742"/>
            <a:chExt cx="5770772" cy="4125714"/>
          </a:xfrm>
        </p:grpSpPr>
        <p:sp>
          <p:nvSpPr>
            <p:cNvPr id="76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8057673" y="5192203"/>
            <a:ext cx="3370944" cy="892321"/>
          </a:xfrm>
          <a:prstGeom prst="roundRect">
            <a:avLst>
              <a:gd name="adj" fmla="val 12383"/>
            </a:avLst>
          </a:prstGeom>
          <a:solidFill>
            <a:srgbClr val="2F3E7A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尺寸小，可集成在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上，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算法巧妙，准确性高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5947069" y="3964641"/>
            <a:ext cx="2466977" cy="2303259"/>
            <a:chOff x="9050618" y="2486246"/>
            <a:chExt cx="2466977" cy="2303259"/>
          </a:xfrm>
        </p:grpSpPr>
        <p:grpSp>
          <p:nvGrpSpPr>
            <p:cNvPr id="79" name="组合 78"/>
            <p:cNvGrpSpPr/>
            <p:nvPr/>
          </p:nvGrpSpPr>
          <p:grpSpPr>
            <a:xfrm>
              <a:off x="9103822" y="2709631"/>
              <a:ext cx="942320" cy="968799"/>
              <a:chOff x="8887083" y="2925658"/>
              <a:chExt cx="942320" cy="968799"/>
            </a:xfrm>
          </p:grpSpPr>
          <p:sp>
            <p:nvSpPr>
              <p:cNvPr id="80" name="MH_Other_1"/>
              <p:cNvSpPr/>
              <p:nvPr>
                <p:custDataLst>
                  <p:tags r:id="rId18"/>
                </p:custDataLst>
              </p:nvPr>
            </p:nvSpPr>
            <p:spPr>
              <a:xfrm>
                <a:off x="8887083" y="2925658"/>
                <a:ext cx="275745" cy="96879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1" name="MH_Other_18"/>
              <p:cNvSpPr/>
              <p:nvPr>
                <p:custDataLst>
                  <p:tags r:id="rId19"/>
                </p:custDataLst>
              </p:nvPr>
            </p:nvSpPr>
            <p:spPr>
              <a:xfrm>
                <a:off x="9217878" y="2925658"/>
                <a:ext cx="275745" cy="96879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2" name="MH_Other_19"/>
              <p:cNvSpPr/>
              <p:nvPr>
                <p:custDataLst>
                  <p:tags r:id="rId20"/>
                </p:custDataLst>
              </p:nvPr>
            </p:nvSpPr>
            <p:spPr>
              <a:xfrm>
                <a:off x="9553658" y="3791031"/>
                <a:ext cx="275745" cy="103426"/>
              </a:xfrm>
              <a:prstGeom prst="rect">
                <a:avLst/>
              </a:prstGeom>
              <a:solidFill>
                <a:srgbClr val="2F3E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10046142" y="2486246"/>
              <a:ext cx="1471453" cy="646986"/>
            </a:xfrm>
            <a:prstGeom prst="round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￥</a:t>
              </a:r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200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4" name="任意多边形: 形状 223"/>
            <p:cNvSpPr/>
            <p:nvPr/>
          </p:nvSpPr>
          <p:spPr>
            <a:xfrm>
              <a:off x="9897816" y="3282996"/>
              <a:ext cx="1481906" cy="329379"/>
            </a:xfrm>
            <a:custGeom>
              <a:avLst/>
              <a:gdLst>
                <a:gd name="connsiteX0" fmla="*/ 0 w 1262270"/>
                <a:gd name="connsiteY0" fmla="*/ 318052 h 318052"/>
                <a:gd name="connsiteX1" fmla="*/ 238539 w 1262270"/>
                <a:gd name="connsiteY1" fmla="*/ 0 h 318052"/>
                <a:gd name="connsiteX2" fmla="*/ 1262270 w 1262270"/>
                <a:gd name="connsiteY2" fmla="*/ 0 h 318052"/>
                <a:gd name="connsiteX3" fmla="*/ 1222513 w 1262270"/>
                <a:gd name="connsiteY3" fmla="*/ 9939 h 318052"/>
                <a:gd name="connsiteX0-1" fmla="*/ 0 w 1262270"/>
                <a:gd name="connsiteY0-2" fmla="*/ 318052 h 318052"/>
                <a:gd name="connsiteX1-3" fmla="*/ 238539 w 1262270"/>
                <a:gd name="connsiteY1-4" fmla="*/ 0 h 318052"/>
                <a:gd name="connsiteX2-5" fmla="*/ 1262270 w 1262270"/>
                <a:gd name="connsiteY2-6" fmla="*/ 0 h 3180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262270" h="318052">
                  <a:moveTo>
                    <a:pt x="0" y="318052"/>
                  </a:moveTo>
                  <a:lnTo>
                    <a:pt x="238539" y="0"/>
                  </a:lnTo>
                  <a:lnTo>
                    <a:pt x="1262270" y="0"/>
                  </a:lnTo>
                </a:path>
              </a:pathLst>
            </a:custGeom>
            <a:noFill/>
            <a:ln w="34925">
              <a:solidFill>
                <a:srgbClr val="2F3E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9050618" y="3725546"/>
              <a:ext cx="351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03864"/>
                  </a:solidFill>
                  <a:latin typeface="+mn-ea"/>
                </a:rPr>
                <a:t>分辨率</a:t>
              </a:r>
              <a:endParaRPr lang="zh-CN" altLang="en-US" sz="1600" b="1" dirty="0">
                <a:solidFill>
                  <a:srgbClr val="203864"/>
                </a:solidFill>
                <a:latin typeface="+mn-ea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9382498" y="3712287"/>
              <a:ext cx="3517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03864"/>
                  </a:solidFill>
                  <a:latin typeface="+mn-ea"/>
                </a:rPr>
                <a:t>测量范围</a:t>
              </a:r>
              <a:endParaRPr lang="zh-CN" altLang="en-US" sz="1600" b="1" dirty="0">
                <a:solidFill>
                  <a:srgbClr val="203864"/>
                </a:solidFill>
                <a:latin typeface="+mn-ea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9714378" y="3718729"/>
              <a:ext cx="351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03864"/>
                  </a:solidFill>
                  <a:latin typeface="+mn-ea"/>
                </a:rPr>
                <a:t>成本</a:t>
              </a:r>
              <a:endParaRPr lang="zh-CN" altLang="en-US" sz="1600" b="1" dirty="0">
                <a:solidFill>
                  <a:srgbClr val="203864"/>
                </a:solidFill>
                <a:latin typeface="+mn-ea"/>
              </a:endParaRPr>
            </a:p>
          </p:txBody>
        </p:sp>
      </p:grpSp>
      <p:pic>
        <p:nvPicPr>
          <p:cNvPr id="88" name="图片 87" descr="/private/var/folders/qc/284pp7d50rsdt_86hkk07x3w0000gn/T/com.kingsoft.wpsoffice.mac/picturecompress_20220815165802/output_35.pngoutput_35"/>
          <p:cNvPicPr>
            <a:picLocks noChangeAspect="1"/>
          </p:cNvPicPr>
          <p:nvPr/>
        </p:nvPicPr>
        <p:blipFill rotWithShape="1">
          <a:blip r:embed="rId21"/>
          <a:srcRect/>
          <a:stretch>
            <a:fillRect/>
          </a:stretch>
        </p:blipFill>
        <p:spPr>
          <a:xfrm>
            <a:off x="9373876" y="3030737"/>
            <a:ext cx="2037331" cy="1920355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5912830" y="3172504"/>
            <a:ext cx="2491105" cy="629920"/>
          </a:xfrm>
          <a:prstGeom prst="rect">
            <a:avLst/>
          </a:prstGeom>
          <a:solidFill>
            <a:srgbClr val="2F3E7A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微纳精光</a:t>
            </a:r>
            <a:endParaRPr lang="zh-CN" altLang="en-US" sz="3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68910" y="139700"/>
            <a:ext cx="2787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竞品分析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3035300" y="260129"/>
            <a:ext cx="7940040" cy="398780"/>
            <a:chOff x="3634" y="372"/>
            <a:chExt cx="12504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3973" y="372"/>
              <a:ext cx="121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尺寸小，成本低，准确性高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99" name="图片 98" descr="WechatIMG30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100" name="图片 99" descr="浙大logo"/>
            <p:cNvPicPr>
              <a:picLocks noChangeAspect="1"/>
            </p:cNvPicPr>
            <p:nvPr/>
          </p:nvPicPr>
          <p:blipFill>
            <a:blip r:embed="rId23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5683215" y="3886697"/>
            <a:ext cx="1571953" cy="29366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400" b="1">
                <a:solidFill>
                  <a:srgbClr val="FFC000"/>
                </a:solidFill>
              </a:rPr>
              <a:t>300</a:t>
            </a:r>
            <a:r>
              <a:rPr lang="zh-CN" altLang="en-US" sz="1400" b="1">
                <a:solidFill>
                  <a:srgbClr val="FFC000"/>
                </a:solidFill>
              </a:rPr>
              <a:t>-</a:t>
            </a:r>
            <a:r>
              <a:rPr lang="en-US" altLang="zh-CN" sz="1400" b="1">
                <a:solidFill>
                  <a:srgbClr val="FFC000"/>
                </a:solidFill>
              </a:rPr>
              <a:t>1050nm</a:t>
            </a:r>
            <a:endParaRPr lang="zh-CN" altLang="en-US" sz="1400" b="1">
              <a:solidFill>
                <a:srgbClr val="FFC000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5672021" y="5913861"/>
            <a:ext cx="1571953" cy="29366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400" b="1">
                <a:solidFill>
                  <a:srgbClr val="C00000"/>
                </a:solidFill>
              </a:rPr>
              <a:t>2</a:t>
            </a:r>
            <a:r>
              <a:rPr lang="zh-CN" altLang="en-US" sz="1400" b="1">
                <a:solidFill>
                  <a:srgbClr val="C00000"/>
                </a:solidFill>
              </a:rPr>
              <a:t>-</a:t>
            </a:r>
            <a:r>
              <a:rPr lang="en-US" altLang="zh-CN" sz="1400" b="1">
                <a:solidFill>
                  <a:srgbClr val="C00000"/>
                </a:solidFill>
              </a:rPr>
              <a:t>3nm</a:t>
            </a:r>
            <a:endParaRPr lang="zh-CN" altLang="en-US" sz="14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23"/>
          <p:cNvSpPr/>
          <p:nvPr/>
        </p:nvSpPr>
        <p:spPr>
          <a:xfrm>
            <a:off x="570547" y="5793740"/>
            <a:ext cx="11116310" cy="666115"/>
          </a:xfrm>
          <a:prstGeom prst="roundRect">
            <a:avLst>
              <a:gd name="adj" fmla="val 7970"/>
            </a:avLst>
          </a:prstGeom>
          <a:solidFill>
            <a:srgbClr val="EBEEF3"/>
          </a:solidFill>
          <a:ln w="38100">
            <a:noFill/>
          </a:ln>
          <a:effectLst>
            <a:outerShdw blurRad="63500" dist="101600" dir="2700000" algn="tl" rotWithShape="0">
              <a:srgbClr val="D1D9E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23"/>
          <p:cNvSpPr/>
          <p:nvPr/>
        </p:nvSpPr>
        <p:spPr>
          <a:xfrm>
            <a:off x="534035" y="5800090"/>
            <a:ext cx="11160760" cy="647065"/>
          </a:xfrm>
          <a:prstGeom prst="roundRect">
            <a:avLst>
              <a:gd name="adj" fmla="val 7970"/>
            </a:avLst>
          </a:prstGeom>
          <a:solidFill>
            <a:srgbClr val="EBEEF3"/>
          </a:solidFill>
          <a:ln w="38100">
            <a:noFill/>
          </a:ln>
          <a:effectLst>
            <a:outerShdw blurRad="63500" dist="1016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9" name="图片 48" descr="/private/var/folders/qc/284pp7d50rsdt_86hkk07x3w0000gn/T/com.kingsoft.wpsoffice.mac/picturecompress_20220815165802/output_36.pngoutput_36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46517" y="409421"/>
            <a:ext cx="2255803" cy="541102"/>
          </a:xfrm>
          <a:prstGeom prst="rect">
            <a:avLst/>
          </a:prstGeom>
        </p:spPr>
      </p:pic>
      <p:sp>
        <p:nvSpPr>
          <p:cNvPr id="85" name="Rectangle 36"/>
          <p:cNvSpPr/>
          <p:nvPr/>
        </p:nvSpPr>
        <p:spPr>
          <a:xfrm>
            <a:off x="2550160" y="5717540"/>
            <a:ext cx="9191625" cy="792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用一根纳米线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替代了光栅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探测器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准直光路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让光谱仪在精度几乎不变的情况下</a:t>
            </a:r>
            <a:r>
              <a:rPr 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体积从厘米级降至微米级</a:t>
            </a:r>
            <a:endParaRPr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5620" y="981551"/>
            <a:ext cx="11226165" cy="4528820"/>
            <a:chOff x="841" y="1401"/>
            <a:chExt cx="17679" cy="6934"/>
          </a:xfrm>
        </p:grpSpPr>
        <p:grpSp>
          <p:nvGrpSpPr>
            <p:cNvPr id="63" name="组合 62"/>
            <p:cNvGrpSpPr/>
            <p:nvPr/>
          </p:nvGrpSpPr>
          <p:grpSpPr>
            <a:xfrm>
              <a:off x="13061" y="1412"/>
              <a:ext cx="5459" cy="6923"/>
              <a:chOff x="168742" y="6961084"/>
              <a:chExt cx="11619388" cy="929783"/>
            </a:xfrm>
          </p:grpSpPr>
          <p:sp>
            <p:nvSpPr>
              <p:cNvPr id="64" name="矩形: 圆角 23"/>
              <p:cNvSpPr/>
              <p:nvPr/>
            </p:nvSpPr>
            <p:spPr>
              <a:xfrm>
                <a:off x="168742" y="6961085"/>
                <a:ext cx="11618999" cy="929782"/>
              </a:xfrm>
              <a:prstGeom prst="roundRect">
                <a:avLst>
                  <a:gd name="adj" fmla="val 6364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63500" dist="1016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" name="矩形: 圆角 23"/>
              <p:cNvSpPr/>
              <p:nvPr/>
            </p:nvSpPr>
            <p:spPr>
              <a:xfrm>
                <a:off x="169131" y="6961084"/>
                <a:ext cx="11618999" cy="929782"/>
              </a:xfrm>
              <a:prstGeom prst="roundRect">
                <a:avLst>
                  <a:gd name="adj" fmla="val 5447"/>
                </a:avLst>
              </a:prstGeom>
              <a:solidFill>
                <a:schemeClr val="bg1"/>
              </a:solidFill>
              <a:ln w="38100">
                <a:noFill/>
              </a:ln>
              <a:effectLst>
                <a:outerShdw blurRad="63500" dist="1016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841" y="1412"/>
              <a:ext cx="5459" cy="6923"/>
              <a:chOff x="662" y="1412"/>
              <a:chExt cx="5459" cy="6923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662" y="1412"/>
                <a:ext cx="5459" cy="6923"/>
                <a:chOff x="168742" y="6961084"/>
                <a:chExt cx="11619388" cy="929783"/>
              </a:xfrm>
            </p:grpSpPr>
            <p:sp>
              <p:nvSpPr>
                <p:cNvPr id="58" name="矩形: 圆角 23"/>
                <p:cNvSpPr/>
                <p:nvPr/>
              </p:nvSpPr>
              <p:spPr>
                <a:xfrm>
                  <a:off x="168742" y="6961085"/>
                  <a:ext cx="11618999" cy="929782"/>
                </a:xfrm>
                <a:prstGeom prst="roundRect">
                  <a:avLst>
                    <a:gd name="adj" fmla="val 6364"/>
                  </a:avLst>
                </a:prstGeom>
                <a:solidFill>
                  <a:schemeClr val="bg1"/>
                </a:solidFill>
                <a:ln w="38100">
                  <a:noFill/>
                </a:ln>
                <a:effectLst>
                  <a:outerShdw blurRad="63500" dist="1016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9" name="矩形: 圆角 23"/>
                <p:cNvSpPr/>
                <p:nvPr/>
              </p:nvSpPr>
              <p:spPr>
                <a:xfrm>
                  <a:off x="169131" y="6961084"/>
                  <a:ext cx="11618999" cy="929782"/>
                </a:xfrm>
                <a:prstGeom prst="roundRect">
                  <a:avLst>
                    <a:gd name="adj" fmla="val 5447"/>
                  </a:avLst>
                </a:prstGeom>
                <a:solidFill>
                  <a:schemeClr val="bg1"/>
                </a:solidFill>
                <a:ln w="38100">
                  <a:noFill/>
                </a:ln>
                <a:effectLst>
                  <a:outerShdw blurRad="63500" dist="101600" dir="2700000" algn="tl" rotWithShape="0">
                    <a:srgbClr val="D1D9E6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89" name="Picture 2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20" y="1533"/>
                <a:ext cx="4544" cy="2145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1" name="Picture 2" descr="Refraction Through a Prism 库存矢量图、图片和艺术矢量图| Shutterstock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45" b="8444"/>
              <a:stretch>
                <a:fillRect/>
              </a:stretch>
            </p:blipFill>
            <p:spPr bwMode="auto">
              <a:xfrm>
                <a:off x="1120" y="4066"/>
                <a:ext cx="4544" cy="2437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2" name="Straight Arrow Connector 16"/>
              <p:cNvCxnSpPr/>
              <p:nvPr/>
            </p:nvCxnSpPr>
            <p:spPr>
              <a:xfrm>
                <a:off x="3131" y="2718"/>
                <a:ext cx="1366" cy="217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17"/>
              <p:cNvSpPr/>
              <p:nvPr/>
            </p:nvSpPr>
            <p:spPr>
              <a:xfrm>
                <a:off x="1820" y="2104"/>
                <a:ext cx="2395" cy="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带隙渐变纳米线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6" name="Picture 4" descr="Photodiode-pkg-52-A2V-76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161" b="22073"/>
              <a:stretch>
                <a:fillRect/>
              </a:stretch>
            </p:blipFill>
            <p:spPr bwMode="auto">
              <a:xfrm>
                <a:off x="3361" y="7046"/>
                <a:ext cx="2177" cy="1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7" name="Straight Arrow Connector 32"/>
              <p:cNvCxnSpPr>
                <a:endCxn id="106" idx="0"/>
              </p:cNvCxnSpPr>
              <p:nvPr/>
            </p:nvCxnSpPr>
            <p:spPr>
              <a:xfrm>
                <a:off x="3131" y="2701"/>
                <a:ext cx="1318" cy="434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6" y="6938"/>
                <a:ext cx="1559" cy="1282"/>
              </a:xfrm>
              <a:prstGeom prst="rect">
                <a:avLst/>
              </a:prstGeom>
            </p:spPr>
          </p:pic>
          <p:cxnSp>
            <p:nvCxnSpPr>
              <p:cNvPr id="109" name="Straight Arrow Connector 32"/>
              <p:cNvCxnSpPr>
                <a:endCxn id="108" idx="0"/>
              </p:cNvCxnSpPr>
              <p:nvPr/>
            </p:nvCxnSpPr>
            <p:spPr>
              <a:xfrm flipH="1">
                <a:off x="2026" y="2701"/>
                <a:ext cx="1106" cy="423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6" name="图片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08" b="367"/>
            <a:stretch>
              <a:fillRect/>
            </a:stretch>
          </p:blipFill>
          <p:spPr>
            <a:xfrm>
              <a:off x="13363" y="1514"/>
              <a:ext cx="4635" cy="3415"/>
            </a:xfrm>
            <a:prstGeom prst="rect">
              <a:avLst/>
            </a:prstGeom>
          </p:spPr>
        </p:pic>
        <p:pic>
          <p:nvPicPr>
            <p:cNvPr id="87" name="图片 3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5000" contrast="-3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8" y="3553"/>
              <a:ext cx="2073" cy="347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  <p:pic>
          <p:nvPicPr>
            <p:cNvPr id="88" name="图片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8000" contras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8" t="61714" r="53724" b="4640"/>
            <a:stretch>
              <a:fillRect/>
            </a:stretch>
          </p:blipFill>
          <p:spPr>
            <a:xfrm>
              <a:off x="13362" y="5078"/>
              <a:ext cx="4635" cy="1839"/>
            </a:xfrm>
            <a:prstGeom prst="rect">
              <a:avLst/>
            </a:prstGeom>
          </p:spPr>
        </p:pic>
        <p:sp>
          <p:nvSpPr>
            <p:cNvPr id="94" name="文本框 93"/>
            <p:cNvSpPr txBox="1"/>
            <p:nvPr/>
          </p:nvSpPr>
          <p:spPr>
            <a:xfrm>
              <a:off x="14286" y="7089"/>
              <a:ext cx="2994" cy="7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kern="0" spc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① </a:t>
              </a:r>
              <a:r>
                <a:rPr lang="zh-CN" altLang="en-US" sz="1200" kern="0" spc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在纳米线上加工电极得到光探测器阵列</a:t>
              </a:r>
              <a:endParaRPr lang="zh-CN" altLang="en-US" sz="1200" kern="0" spc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05" name="Rounded Rectangle 13"/>
            <p:cNvSpPr/>
            <p:nvPr/>
          </p:nvSpPr>
          <p:spPr>
            <a:xfrm>
              <a:off x="14091" y="2352"/>
              <a:ext cx="3384" cy="641"/>
            </a:xfrm>
            <a:prstGeom prst="roundRect">
              <a:avLst>
                <a:gd name="adj" fmla="val 14295"/>
              </a:avLst>
            </a:prstGeom>
            <a:noFill/>
            <a:ln w="28575">
              <a:solidFill>
                <a:srgbClr val="C00000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比头发丝直径小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590" y="1401"/>
              <a:ext cx="6278" cy="6923"/>
              <a:chOff x="6394" y="1401"/>
              <a:chExt cx="6278" cy="6923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478" y="1401"/>
                <a:ext cx="6041" cy="6923"/>
                <a:chOff x="168742" y="6961084"/>
                <a:chExt cx="11619388" cy="929783"/>
              </a:xfrm>
            </p:grpSpPr>
            <p:sp>
              <p:nvSpPr>
                <p:cNvPr id="4" name="矩形: 圆角 23"/>
                <p:cNvSpPr/>
                <p:nvPr/>
              </p:nvSpPr>
              <p:spPr>
                <a:xfrm>
                  <a:off x="168742" y="6961085"/>
                  <a:ext cx="11618999" cy="929782"/>
                </a:xfrm>
                <a:prstGeom prst="roundRect">
                  <a:avLst>
                    <a:gd name="adj" fmla="val 6364"/>
                  </a:avLst>
                </a:prstGeom>
                <a:solidFill>
                  <a:schemeClr val="bg1"/>
                </a:solidFill>
                <a:ln w="38100">
                  <a:noFill/>
                </a:ln>
                <a:effectLst>
                  <a:outerShdw blurRad="63500" dist="1016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矩形: 圆角 23"/>
                <p:cNvSpPr/>
                <p:nvPr/>
              </p:nvSpPr>
              <p:spPr>
                <a:xfrm>
                  <a:off x="169131" y="6961084"/>
                  <a:ext cx="11618999" cy="929782"/>
                </a:xfrm>
                <a:prstGeom prst="roundRect">
                  <a:avLst>
                    <a:gd name="adj" fmla="val 5447"/>
                  </a:avLst>
                </a:prstGeom>
                <a:solidFill>
                  <a:schemeClr val="bg1"/>
                </a:solidFill>
                <a:ln w="38100">
                  <a:noFill/>
                </a:ln>
                <a:effectLst>
                  <a:outerShdw blurRad="63500" dist="101600" dir="2700000" algn="tl" rotWithShape="0">
                    <a:srgbClr val="D1D9E6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cxnSp>
            <p:nvCxnSpPr>
              <p:cNvPr id="98" name="直接箭头连接符 6"/>
              <p:cNvCxnSpPr/>
              <p:nvPr/>
            </p:nvCxnSpPr>
            <p:spPr>
              <a:xfrm flipV="1">
                <a:off x="9180" y="5006"/>
                <a:ext cx="1537" cy="10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9" name="图片 9"/>
              <p:cNvPicPr>
                <a:picLocks noChangeAspect="1"/>
              </p:cNvPicPr>
              <p:nvPr/>
            </p:nvPicPr>
            <p:blipFill>
              <a:blip r:embed="rId11"/>
              <a:srcRect l="51222"/>
              <a:stretch>
                <a:fillRect/>
              </a:stretch>
            </p:blipFill>
            <p:spPr>
              <a:xfrm>
                <a:off x="6478" y="1401"/>
                <a:ext cx="5760" cy="5936"/>
              </a:xfrm>
              <a:prstGeom prst="rect">
                <a:avLst/>
              </a:prstGeom>
            </p:spPr>
          </p:pic>
          <p:sp>
            <p:nvSpPr>
              <p:cNvPr id="100" name="Rectangle 18"/>
              <p:cNvSpPr/>
              <p:nvPr/>
            </p:nvSpPr>
            <p:spPr>
              <a:xfrm>
                <a:off x="8861" y="7108"/>
                <a:ext cx="2107" cy="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200" kern="0" spc="100" dirty="0">
                    <a:solidFill>
                      <a:srgbClr val="253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② </a:t>
                </a:r>
                <a:r>
                  <a:rPr lang="zh-CN" altLang="en-US" sz="1200" kern="0" spc="100" dirty="0">
                    <a:solidFill>
                      <a:srgbClr val="253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标定各个探测器的光谱响应函数 </a:t>
                </a:r>
                <a:r>
                  <a:rPr lang="en-US" altLang="zh-CN" sz="1200" i="1" kern="0" spc="100" dirty="0">
                    <a:solidFill>
                      <a:srgbClr val="253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R</a:t>
                </a:r>
                <a:r>
                  <a:rPr lang="en-US" altLang="zh-CN" sz="1200" i="1" kern="0" spc="100" baseline="-25000" dirty="0">
                    <a:solidFill>
                      <a:srgbClr val="253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</a:t>
                </a:r>
                <a:r>
                  <a:rPr lang="en-US" altLang="zh-CN" sz="1200" i="1" kern="0" spc="100" dirty="0">
                    <a:solidFill>
                      <a:srgbClr val="253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(λ)</a:t>
                </a:r>
                <a:r>
                  <a:rPr lang="zh-CN" altLang="en-US" sz="1200" kern="0" spc="100" dirty="0">
                    <a:solidFill>
                      <a:srgbClr val="253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endParaRPr lang="zh-CN" altLang="en-US" sz="1200" kern="0" spc="100" dirty="0">
                  <a:solidFill>
                    <a:srgbClr val="253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1" name="Rectangle 9"/>
              <p:cNvSpPr/>
              <p:nvPr/>
            </p:nvSpPr>
            <p:spPr>
              <a:xfrm>
                <a:off x="10969" y="7129"/>
                <a:ext cx="1703" cy="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200" kern="0" spc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③ </a:t>
                </a:r>
                <a:r>
                  <a:rPr lang="zh-CN" altLang="en-US" sz="1200" kern="0" spc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测量各个探测器的光电流  </a:t>
                </a:r>
                <a:r>
                  <a:rPr lang="en-US" altLang="zh-CN" sz="1200" i="1" kern="0" spc="1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I</a:t>
                </a:r>
                <a:r>
                  <a:rPr lang="en-US" altLang="zh-CN" sz="1200" i="1" kern="0" spc="100" baseline="-25000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n</a:t>
                </a:r>
                <a:endParaRPr lang="en-US" altLang="zh-CN" sz="1200" i="1" kern="0" spc="100" baseline="-250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1" name="Rectangle 18"/>
              <p:cNvSpPr/>
              <p:nvPr/>
            </p:nvSpPr>
            <p:spPr>
              <a:xfrm>
                <a:off x="6394" y="7129"/>
                <a:ext cx="2395" cy="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200" kern="0" spc="100" dirty="0">
                    <a:solidFill>
                      <a:srgbClr val="F79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④</a:t>
                </a:r>
                <a:r>
                  <a:rPr lang="zh-CN" altLang="en-US" sz="1200" kern="0" spc="100" dirty="0">
                    <a:solidFill>
                      <a:srgbClr val="F79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通过</a:t>
                </a:r>
                <a:r>
                  <a:rPr lang="en-US" altLang="zh-CN" sz="1200" kern="0" spc="100" dirty="0">
                    <a:solidFill>
                      <a:srgbClr val="F79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Tikhonov Regularization </a:t>
                </a:r>
                <a:r>
                  <a:rPr lang="zh-CN" altLang="en-US" sz="1200" kern="0" spc="100" dirty="0">
                    <a:solidFill>
                      <a:srgbClr val="F7964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求解出光谱 </a:t>
                </a:r>
                <a:r>
                  <a:rPr lang="en-US" altLang="zh-CN" sz="1200" i="1" kern="0" spc="100" dirty="0">
                    <a:solidFill>
                      <a:srgbClr val="F7964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F(</a:t>
                </a:r>
                <a:r>
                  <a:rPr lang="el-GR" altLang="zh-CN" sz="1200" i="1" kern="0" spc="100" dirty="0">
                    <a:solidFill>
                      <a:srgbClr val="F7964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λ</a:t>
                </a:r>
                <a:r>
                  <a:rPr lang="en-US" altLang="zh-CN" sz="1200" i="1" kern="0" spc="100" dirty="0">
                    <a:solidFill>
                      <a:srgbClr val="F7964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)</a:t>
                </a:r>
                <a:endParaRPr lang="en-US" altLang="zh-CN" sz="1200" i="1" kern="0" spc="100" dirty="0">
                  <a:solidFill>
                    <a:srgbClr val="F7964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112" name="直接箭头连接符 4"/>
              <p:cNvCxnSpPr/>
              <p:nvPr/>
            </p:nvCxnSpPr>
            <p:spPr>
              <a:xfrm flipV="1">
                <a:off x="10659" y="6684"/>
                <a:ext cx="0" cy="510"/>
              </a:xfrm>
              <a:prstGeom prst="straightConnector1">
                <a:avLst/>
              </a:prstGeom>
              <a:ln w="12700">
                <a:solidFill>
                  <a:srgbClr val="253F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0"/>
              <p:cNvCxnSpPr/>
              <p:nvPr/>
            </p:nvCxnSpPr>
            <p:spPr>
              <a:xfrm flipH="1" flipV="1">
                <a:off x="11748" y="6684"/>
                <a:ext cx="0" cy="51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矩形 113"/>
              <p:cNvSpPr/>
              <p:nvPr/>
            </p:nvSpPr>
            <p:spPr>
              <a:xfrm>
                <a:off x="10302" y="6294"/>
                <a:ext cx="715" cy="390"/>
              </a:xfrm>
              <a:prstGeom prst="rect">
                <a:avLst/>
              </a:prstGeom>
              <a:solidFill>
                <a:srgbClr val="253FFF">
                  <a:alpha val="25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7025" y="5981"/>
                <a:ext cx="624" cy="390"/>
              </a:xfrm>
              <a:prstGeom prst="rect">
                <a:avLst/>
              </a:prstGeom>
              <a:solidFill>
                <a:srgbClr val="F79646">
                  <a:alpha val="53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6" name="直接箭头连接符 115"/>
              <p:cNvCxnSpPr/>
              <p:nvPr/>
            </p:nvCxnSpPr>
            <p:spPr>
              <a:xfrm flipV="1">
                <a:off x="7318" y="6423"/>
                <a:ext cx="0" cy="767"/>
              </a:xfrm>
              <a:prstGeom prst="straightConnector1">
                <a:avLst/>
              </a:prstGeom>
              <a:ln w="9525">
                <a:solidFill>
                  <a:srgbClr val="F7964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矩形 116"/>
              <p:cNvSpPr/>
              <p:nvPr/>
            </p:nvSpPr>
            <p:spPr>
              <a:xfrm>
                <a:off x="11619" y="6294"/>
                <a:ext cx="367" cy="390"/>
              </a:xfrm>
              <a:prstGeom prst="rect">
                <a:avLst/>
              </a:prstGeom>
              <a:solidFill>
                <a:srgbClr val="FF0000">
                  <a:alpha val="26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0" name="文本框 129"/>
          <p:cNvSpPr txBox="1"/>
          <p:nvPr/>
        </p:nvSpPr>
        <p:spPr>
          <a:xfrm>
            <a:off x="200660" y="17399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72665" y="252361"/>
            <a:ext cx="7933690" cy="461645"/>
            <a:chOff x="3633" y="306"/>
            <a:chExt cx="12494" cy="727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62" y="306"/>
              <a:ext cx="1216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全光谱探测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50" name="图片 49" descr="WechatIMG30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51" name="图片 50" descr="浙大logo"/>
            <p:cNvPicPr>
              <a:picLocks noChangeAspect="1"/>
            </p:cNvPicPr>
            <p:nvPr/>
          </p:nvPicPr>
          <p:blipFill>
            <a:blip r:embed="rId13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11" name="灯片编号占位符 1"/>
          <p:cNvSpPr txBox="1"/>
          <p:nvPr/>
        </p:nvSpPr>
        <p:spPr>
          <a:xfrm>
            <a:off x="9350377" y="653049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6D8EFD-8855-44BA-9876-D1A49BABFCF6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: 圆角 23"/>
          <p:cNvSpPr/>
          <p:nvPr/>
        </p:nvSpPr>
        <p:spPr>
          <a:xfrm>
            <a:off x="8978753" y="935372"/>
            <a:ext cx="2861140" cy="4639911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 w="38100">
            <a:noFill/>
          </a:ln>
          <a:effectLst>
            <a:outerShdw blurRad="63500" dist="1016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矩形: 圆角 23"/>
          <p:cNvSpPr/>
          <p:nvPr/>
        </p:nvSpPr>
        <p:spPr>
          <a:xfrm>
            <a:off x="372877" y="934703"/>
            <a:ext cx="8133080" cy="4640580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 w="38100">
            <a:noFill/>
          </a:ln>
          <a:effectLst>
            <a:outerShdw blurRad="63500" dist="1016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8" name="图片 57" descr="/private/var/folders/qc/284pp7d50rsdt_86hkk07x3w0000gn/T/com.kingsoft.wpsoffice.mac/picturecompress_20220815165802/output_37.pngoutput_37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65" name="矩形: 圆角 23"/>
          <p:cNvSpPr/>
          <p:nvPr/>
        </p:nvSpPr>
        <p:spPr>
          <a:xfrm>
            <a:off x="343275" y="5900957"/>
            <a:ext cx="11505793" cy="666115"/>
          </a:xfrm>
          <a:prstGeom prst="roundRect">
            <a:avLst>
              <a:gd name="adj" fmla="val 7970"/>
            </a:avLst>
          </a:prstGeom>
          <a:solidFill>
            <a:srgbClr val="EBEEF3"/>
          </a:solidFill>
          <a:ln w="38100">
            <a:noFill/>
          </a:ln>
          <a:effectLst>
            <a:outerShdw blurRad="63500" dist="101600" dir="2700000" algn="tl" rotWithShape="0">
              <a:srgbClr val="D1D9E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矩形: 圆角 23"/>
          <p:cNvSpPr/>
          <p:nvPr/>
        </p:nvSpPr>
        <p:spPr>
          <a:xfrm>
            <a:off x="362492" y="5910482"/>
            <a:ext cx="11467015" cy="647065"/>
          </a:xfrm>
          <a:prstGeom prst="roundRect">
            <a:avLst>
              <a:gd name="adj" fmla="val 7970"/>
            </a:avLst>
          </a:prstGeom>
          <a:solidFill>
            <a:srgbClr val="EBEEF3"/>
          </a:solidFill>
          <a:ln w="38100">
            <a:noFill/>
          </a:ln>
          <a:effectLst>
            <a:outerShdw blurRad="63500" dist="1016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4" name="矩形 123"/>
          <p:cNvSpPr/>
          <p:nvPr/>
        </p:nvSpPr>
        <p:spPr>
          <a:xfrm>
            <a:off x="1366295" y="5880637"/>
            <a:ext cx="9851390" cy="67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                 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世界上首次提出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移动衬底法制备渐变纳米线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在半导体材料中实现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全光谱发光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探测，为光谱仪的研发奠定了物理化学材料基础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4" name="矩形: 圆角 23"/>
          <p:cNvSpPr/>
          <p:nvPr/>
        </p:nvSpPr>
        <p:spPr>
          <a:xfrm>
            <a:off x="8978753" y="935372"/>
            <a:ext cx="2861140" cy="4639911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 w="38100">
            <a:noFill/>
          </a:ln>
          <a:effectLst>
            <a:outerShdw blurRad="63500" dist="101600" dir="2700000" algn="tl" rotWithShape="0">
              <a:srgbClr val="D1D9E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矩形: 圆角 23"/>
          <p:cNvSpPr/>
          <p:nvPr/>
        </p:nvSpPr>
        <p:spPr>
          <a:xfrm>
            <a:off x="372877" y="934703"/>
            <a:ext cx="8133080" cy="4640580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 w="38100">
            <a:noFill/>
          </a:ln>
          <a:effectLst>
            <a:outerShdw blurRad="63500" dist="101600" dir="2700000" algn="tl" rotWithShape="0">
              <a:srgbClr val="D1D9E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106253" y="1080307"/>
            <a:ext cx="2576195" cy="4368786"/>
            <a:chOff x="387" y="1898"/>
            <a:chExt cx="3129" cy="5694"/>
          </a:xfrm>
        </p:grpSpPr>
        <p:pic>
          <p:nvPicPr>
            <p:cNvPr id="9" name="图片 64" descr="图片包含 动物&#10;&#10;描述已自动生成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" y="1898"/>
              <a:ext cx="2166" cy="1198"/>
            </a:xfrm>
            <a:prstGeom prst="rect">
              <a:avLst/>
            </a:prstGeom>
          </p:spPr>
        </p:pic>
        <p:sp>
          <p:nvSpPr>
            <p:cNvPr id="10" name="Text Box 3"/>
            <p:cNvSpPr txBox="1"/>
            <p:nvPr/>
          </p:nvSpPr>
          <p:spPr>
            <a:xfrm>
              <a:off x="387" y="2999"/>
              <a:ext cx="3090" cy="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自然界半导体</a:t>
              </a:r>
              <a:endParaRPr lang="en-US" altLang="zh-CN" sz="14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带隙固定，发光和探测应用受限</a:t>
              </a:r>
              <a:endParaRPr lang="zh-CN" altLang="en-US" sz="12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6" name="图片 95" descr="图片包含 物体, 游戏机, 钟表&#10;&#10;描述已自动生成"/>
            <p:cNvPicPr>
              <a:picLocks noChangeAspect="1"/>
            </p:cNvPicPr>
            <p:nvPr/>
          </p:nvPicPr>
          <p:blipFill rotWithShape="1">
            <a:blip r:embed="rId3"/>
            <a:srcRect t="12553"/>
            <a:stretch>
              <a:fillRect/>
            </a:stretch>
          </p:blipFill>
          <p:spPr>
            <a:xfrm>
              <a:off x="627" y="4948"/>
              <a:ext cx="2690" cy="1540"/>
            </a:xfrm>
            <a:prstGeom prst="rect">
              <a:avLst/>
            </a:prstGeom>
          </p:spPr>
        </p:pic>
        <p:sp>
          <p:nvSpPr>
            <p:cNvPr id="17" name="Text Box 3"/>
            <p:cNvSpPr txBox="1"/>
            <p:nvPr/>
          </p:nvSpPr>
          <p:spPr>
            <a:xfrm>
              <a:off x="426" y="6691"/>
              <a:ext cx="3090" cy="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带隙渐变半导体</a:t>
              </a:r>
              <a:endParaRPr lang="zh-CN" altLang="en-US" sz="14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增加光谱维度</a:t>
              </a:r>
              <a:endPara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箭头: 右 97"/>
            <p:cNvSpPr/>
            <p:nvPr/>
          </p:nvSpPr>
          <p:spPr>
            <a:xfrm rot="5400000">
              <a:off x="1568" y="4200"/>
              <a:ext cx="807" cy="325"/>
            </a:xfrm>
            <a:prstGeom prst="rightArrow">
              <a:avLst/>
            </a:prstGeom>
            <a:gradFill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rgbClr val="2F3E7A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Group 2"/>
          <p:cNvGrpSpPr/>
          <p:nvPr/>
        </p:nvGrpSpPr>
        <p:grpSpPr>
          <a:xfrm>
            <a:off x="3146912" y="3600091"/>
            <a:ext cx="1356995" cy="1094540"/>
            <a:chOff x="3714750" y="3671887"/>
            <a:chExt cx="1357311" cy="1038225"/>
          </a:xfrm>
        </p:grpSpPr>
        <p:sp>
          <p:nvSpPr>
            <p:cNvPr id="11" name="Rectangle 3"/>
            <p:cNvSpPr/>
            <p:nvPr/>
          </p:nvSpPr>
          <p:spPr>
            <a:xfrm>
              <a:off x="3714750" y="3857625"/>
              <a:ext cx="1233486" cy="142875"/>
            </a:xfrm>
            <a:prstGeom prst="rect">
              <a:avLst/>
            </a:prstGeom>
            <a:gradFill>
              <a:gsLst>
                <a:gs pos="78000">
                  <a:srgbClr val="FF0000"/>
                </a:gs>
                <a:gs pos="55000">
                  <a:srgbClr val="FFFF66"/>
                </a:gs>
                <a:gs pos="38000">
                  <a:srgbClr val="10FC37"/>
                </a:gs>
                <a:gs pos="24000">
                  <a:srgbClr val="33F5FF"/>
                </a:gs>
                <a:gs pos="10100">
                  <a:srgbClr val="253FFF"/>
                </a:gs>
                <a:gs pos="0">
                  <a:srgbClr val="9966FF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4"/>
            <p:cNvSpPr/>
            <p:nvPr/>
          </p:nvSpPr>
          <p:spPr>
            <a:xfrm>
              <a:off x="3724237" y="4134706"/>
              <a:ext cx="1233486" cy="142875"/>
            </a:xfrm>
            <a:prstGeom prst="rect">
              <a:avLst/>
            </a:prstGeom>
            <a:gradFill>
              <a:gsLst>
                <a:gs pos="78000">
                  <a:srgbClr val="FF0000"/>
                </a:gs>
                <a:gs pos="55000">
                  <a:srgbClr val="FFFF66"/>
                </a:gs>
                <a:gs pos="38000">
                  <a:srgbClr val="10FC37"/>
                </a:gs>
                <a:gs pos="24000">
                  <a:srgbClr val="33F5FF"/>
                </a:gs>
                <a:gs pos="10100">
                  <a:srgbClr val="253FFF"/>
                </a:gs>
                <a:gs pos="0">
                  <a:srgbClr val="9966FF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 5"/>
            <p:cNvSpPr/>
            <p:nvPr/>
          </p:nvSpPr>
          <p:spPr>
            <a:xfrm>
              <a:off x="3714750" y="4406362"/>
              <a:ext cx="1233486" cy="142875"/>
            </a:xfrm>
            <a:prstGeom prst="rect">
              <a:avLst/>
            </a:prstGeom>
            <a:gradFill>
              <a:gsLst>
                <a:gs pos="78000">
                  <a:srgbClr val="FF0000"/>
                </a:gs>
                <a:gs pos="55000">
                  <a:srgbClr val="FFFF66"/>
                </a:gs>
                <a:gs pos="38000">
                  <a:srgbClr val="10FC37"/>
                </a:gs>
                <a:gs pos="24000">
                  <a:srgbClr val="33F5FF"/>
                </a:gs>
                <a:gs pos="10100">
                  <a:srgbClr val="253FFF"/>
                </a:gs>
                <a:gs pos="0">
                  <a:srgbClr val="9966FF"/>
                </a:gs>
                <a:gs pos="100000">
                  <a:srgbClr val="C00000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6"/>
            <p:cNvSpPr/>
            <p:nvPr/>
          </p:nvSpPr>
          <p:spPr>
            <a:xfrm>
              <a:off x="4948236" y="3671887"/>
              <a:ext cx="123825" cy="10382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Group 8"/>
          <p:cNvGrpSpPr/>
          <p:nvPr/>
        </p:nvGrpSpPr>
        <p:grpSpPr>
          <a:xfrm>
            <a:off x="1055222" y="1243651"/>
            <a:ext cx="6553835" cy="2014354"/>
            <a:chOff x="715141" y="741142"/>
            <a:chExt cx="7713717" cy="2184938"/>
          </a:xfrm>
        </p:grpSpPr>
        <p:pic>
          <p:nvPicPr>
            <p:cNvPr id="19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129"/>
            <a:stretch>
              <a:fillRect/>
            </a:stretch>
          </p:blipFill>
          <p:spPr bwMode="auto">
            <a:xfrm>
              <a:off x="715141" y="741142"/>
              <a:ext cx="7713717" cy="2184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0"/>
            <p:cNvSpPr/>
            <p:nvPr/>
          </p:nvSpPr>
          <p:spPr>
            <a:xfrm>
              <a:off x="809625" y="741142"/>
              <a:ext cx="495300" cy="354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Rectangle 11"/>
          <p:cNvSpPr/>
          <p:nvPr/>
        </p:nvSpPr>
        <p:spPr>
          <a:xfrm>
            <a:off x="4239747" y="1902383"/>
            <a:ext cx="1190625" cy="686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4" name="Group 14"/>
          <p:cNvGrpSpPr/>
          <p:nvPr/>
        </p:nvGrpSpPr>
        <p:grpSpPr>
          <a:xfrm>
            <a:off x="1306682" y="3458838"/>
            <a:ext cx="2848610" cy="1308761"/>
            <a:chOff x="1940659" y="3541810"/>
            <a:chExt cx="2848733" cy="1241205"/>
          </a:xfrm>
        </p:grpSpPr>
        <p:sp>
          <p:nvSpPr>
            <p:cNvPr id="25" name="Rectangle 15"/>
            <p:cNvSpPr/>
            <p:nvPr/>
          </p:nvSpPr>
          <p:spPr>
            <a:xfrm>
              <a:off x="1940659" y="3541810"/>
              <a:ext cx="2800350" cy="1241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Chord 16"/>
            <p:cNvSpPr/>
            <p:nvPr/>
          </p:nvSpPr>
          <p:spPr>
            <a:xfrm rot="1368267">
              <a:off x="4636545" y="3850258"/>
              <a:ext cx="152846" cy="152846"/>
            </a:xfrm>
            <a:prstGeom prst="chord">
              <a:avLst/>
            </a:prstGeom>
            <a:solidFill>
              <a:srgbClr val="FF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Chord 17"/>
            <p:cNvSpPr/>
            <p:nvPr/>
          </p:nvSpPr>
          <p:spPr>
            <a:xfrm rot="1368267">
              <a:off x="4636545" y="4127113"/>
              <a:ext cx="152846" cy="152846"/>
            </a:xfrm>
            <a:prstGeom prst="chord">
              <a:avLst/>
            </a:prstGeom>
            <a:solidFill>
              <a:srgbClr val="FF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Chord 18"/>
            <p:cNvSpPr/>
            <p:nvPr/>
          </p:nvSpPr>
          <p:spPr>
            <a:xfrm rot="1368267">
              <a:off x="4636546" y="4399313"/>
              <a:ext cx="152846" cy="152846"/>
            </a:xfrm>
            <a:prstGeom prst="chord">
              <a:avLst/>
            </a:prstGeom>
            <a:solidFill>
              <a:srgbClr val="FF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957422" y="4253467"/>
            <a:ext cx="2469515" cy="1285331"/>
            <a:chOff x="6196785" y="4204590"/>
            <a:chExt cx="2469515" cy="1219008"/>
          </a:xfrm>
        </p:grpSpPr>
        <p:cxnSp>
          <p:nvCxnSpPr>
            <p:cNvPr id="32" name="Straight Arrow Connector 21"/>
            <p:cNvCxnSpPr/>
            <p:nvPr/>
          </p:nvCxnSpPr>
          <p:spPr>
            <a:xfrm flipV="1">
              <a:off x="8119565" y="4218458"/>
              <a:ext cx="0" cy="761365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22"/>
            <p:cNvSpPr txBox="1"/>
            <p:nvPr/>
          </p:nvSpPr>
          <p:spPr>
            <a:xfrm>
              <a:off x="7772855" y="4965320"/>
              <a:ext cx="893445" cy="261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GB" sz="1200" b="1" dirty="0">
                  <a:solidFill>
                    <a:prstClr val="white">
                      <a:lumMod val="6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Substrate</a:t>
              </a:r>
              <a:endParaRPr lang="en-GB" sz="1200" b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Arrow Connector 23"/>
            <p:cNvCxnSpPr/>
            <p:nvPr/>
          </p:nvCxnSpPr>
          <p:spPr>
            <a:xfrm flipV="1">
              <a:off x="7620455" y="4205225"/>
              <a:ext cx="0" cy="752475"/>
            </a:xfrm>
            <a:prstGeom prst="straightConnector1">
              <a:avLst/>
            </a:prstGeom>
            <a:ln w="19050">
              <a:solidFill>
                <a:srgbClr val="9966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24"/>
            <p:cNvSpPr txBox="1"/>
            <p:nvPr/>
          </p:nvSpPr>
          <p:spPr>
            <a:xfrm>
              <a:off x="7382330" y="4974210"/>
              <a:ext cx="476250" cy="261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GB" sz="1200" b="1" dirty="0">
                  <a:solidFill>
                    <a:srgbClr val="9966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ZnS</a:t>
              </a:r>
              <a:endParaRPr lang="en-GB" sz="1200" b="1" dirty="0">
                <a:solidFill>
                  <a:srgbClr val="9966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7" name="Straight Arrow Connector 25"/>
            <p:cNvCxnSpPr/>
            <p:nvPr/>
          </p:nvCxnSpPr>
          <p:spPr>
            <a:xfrm flipV="1">
              <a:off x="6466025" y="4204590"/>
              <a:ext cx="3175" cy="75946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26"/>
            <p:cNvSpPr txBox="1"/>
            <p:nvPr/>
          </p:nvSpPr>
          <p:spPr>
            <a:xfrm>
              <a:off x="6196785" y="4989450"/>
              <a:ext cx="577215" cy="261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GB" sz="12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CdSe</a:t>
              </a:r>
              <a:endParaRPr lang="en-GB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9" name="Straight Arrow Connector 27"/>
            <p:cNvCxnSpPr/>
            <p:nvPr/>
          </p:nvCxnSpPr>
          <p:spPr>
            <a:xfrm flipV="1">
              <a:off x="7058480" y="4207130"/>
              <a:ext cx="0" cy="76327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28"/>
            <p:cNvSpPr txBox="1"/>
            <p:nvPr/>
          </p:nvSpPr>
          <p:spPr>
            <a:xfrm>
              <a:off x="6699705" y="4986910"/>
              <a:ext cx="785495" cy="436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GB" altLang="zh-CN" sz="1200" b="1" dirty="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Zn</a:t>
              </a:r>
              <a:r>
                <a:rPr lang="en-GB" altLang="zh-CN" sz="1200" b="1" baseline="-25000" dirty="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x</a:t>
              </a:r>
              <a:r>
                <a:rPr lang="en-GB" altLang="zh-CN" sz="1200" b="1" dirty="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Cd</a:t>
              </a:r>
              <a:r>
                <a:rPr lang="en-GB" altLang="zh-CN" sz="1200" b="1" baseline="-25000" dirty="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1-x</a:t>
              </a:r>
              <a:endParaRPr lang="en-GB" altLang="zh-CN" sz="1200" b="1" baseline="-25000" dirty="0">
                <a:solidFill>
                  <a:srgbClr val="00B05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en-GB" altLang="zh-CN" sz="1200" b="1" dirty="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</a:t>
              </a:r>
              <a:r>
                <a:rPr lang="en-GB" altLang="zh-CN" sz="1200" b="1" baseline="-25000" dirty="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y</a:t>
              </a:r>
              <a:r>
                <a:rPr lang="en-GB" altLang="zh-CN" sz="1200" b="1" dirty="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Se</a:t>
              </a:r>
              <a:r>
                <a:rPr lang="en-GB" altLang="zh-CN" sz="1200" b="1" baseline="-25000" dirty="0">
                  <a:solidFill>
                    <a:srgbClr val="00B05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1-y</a:t>
              </a:r>
              <a:endParaRPr lang="en-GB" sz="1200" b="1" dirty="0">
                <a:solidFill>
                  <a:srgbClr val="00B050"/>
                </a:solidFill>
                <a:latin typeface="Calibri" panose="020F0502020204030204"/>
              </a:endParaRPr>
            </a:p>
          </p:txBody>
        </p:sp>
      </p:grpSp>
      <p:grpSp>
        <p:nvGrpSpPr>
          <p:cNvPr id="81" name="Group 29"/>
          <p:cNvGrpSpPr/>
          <p:nvPr/>
        </p:nvGrpSpPr>
        <p:grpSpPr>
          <a:xfrm>
            <a:off x="869802" y="3211144"/>
            <a:ext cx="3601720" cy="2163640"/>
            <a:chOff x="862644" y="3301346"/>
            <a:chExt cx="3601767" cy="2052429"/>
          </a:xfrm>
        </p:grpSpPr>
        <p:pic>
          <p:nvPicPr>
            <p:cNvPr id="82" name="Picture 8" descr="F:\文献\按项目分类！\continue band gap\实验漂亮照片集合\stand.t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016" y="3301346"/>
              <a:ext cx="2400002" cy="1606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Rectangle 31"/>
            <p:cNvSpPr/>
            <p:nvPr/>
          </p:nvSpPr>
          <p:spPr>
            <a:xfrm>
              <a:off x="862644" y="4917123"/>
              <a:ext cx="3601767" cy="436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Real-colour micrograph of dispersed Zn</a:t>
              </a:r>
              <a:r>
                <a:rPr lang="en-GB" sz="120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</a:t>
              </a:r>
              <a:r>
                <a:rPr lang="en-GB" sz="120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1−x</a:t>
              </a: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GB" sz="120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</a:t>
              </a:r>
              <a:r>
                <a:rPr lang="en-GB" sz="1200" baseline="-25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1−y </a:t>
              </a: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nanowires under UV excitation</a:t>
              </a:r>
              <a:endPara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ectangle 33"/>
            <p:cNvSpPr/>
            <p:nvPr/>
          </p:nvSpPr>
          <p:spPr>
            <a:xfrm>
              <a:off x="3340855" y="4946965"/>
              <a:ext cx="250877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34"/>
            <p:cNvSpPr/>
            <p:nvPr/>
          </p:nvSpPr>
          <p:spPr>
            <a:xfrm>
              <a:off x="3136458" y="4712962"/>
              <a:ext cx="626845" cy="229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sz="10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000" dirty="0" err="1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μm</a:t>
              </a:r>
              <a:endParaRPr lang="en-GB" sz="1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132817" y="945749"/>
            <a:ext cx="3250565" cy="306605"/>
            <a:chOff x="3692" y="2232"/>
            <a:chExt cx="5119" cy="458"/>
          </a:xfrm>
        </p:grpSpPr>
        <p:cxnSp>
          <p:nvCxnSpPr>
            <p:cNvPr id="116" name="Straight Arrow Connector 41"/>
            <p:cNvCxnSpPr/>
            <p:nvPr/>
          </p:nvCxnSpPr>
          <p:spPr>
            <a:xfrm flipH="1">
              <a:off x="5251" y="2474"/>
              <a:ext cx="365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/>
            <p:cNvGrpSpPr/>
            <p:nvPr/>
          </p:nvGrpSpPr>
          <p:grpSpPr>
            <a:xfrm>
              <a:off x="3692" y="2232"/>
              <a:ext cx="5119" cy="458"/>
              <a:chOff x="3359" y="1503"/>
              <a:chExt cx="5119" cy="458"/>
            </a:xfrm>
          </p:grpSpPr>
          <p:sp>
            <p:nvSpPr>
              <p:cNvPr id="114" name="Rectangle 39"/>
              <p:cNvSpPr/>
              <p:nvPr/>
            </p:nvSpPr>
            <p:spPr>
              <a:xfrm>
                <a:off x="5221" y="1503"/>
                <a:ext cx="1336" cy="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GB" altLang="zh-CN" sz="1400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1000 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℃</a:t>
                </a:r>
                <a:endParaRPr lang="en-GB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5" name="Straight Arrow Connector 40"/>
              <p:cNvCxnSpPr/>
              <p:nvPr/>
            </p:nvCxnSpPr>
            <p:spPr>
              <a:xfrm>
                <a:off x="6544" y="1745"/>
                <a:ext cx="354" cy="0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Rectangle 42"/>
              <p:cNvSpPr/>
              <p:nvPr/>
            </p:nvSpPr>
            <p:spPr>
              <a:xfrm>
                <a:off x="3359" y="1503"/>
                <a:ext cx="1695" cy="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rgbClr val="F79646">
                        <a:lumMod val="60000"/>
                        <a:lumOff val="40000"/>
                      </a:srgbClr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Decrease</a:t>
                </a:r>
                <a:endParaRPr lang="en-GB" sz="1400" dirty="0">
                  <a:solidFill>
                    <a:srgbClr val="F79646">
                      <a:lumMod val="60000"/>
                      <a:lumOff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43"/>
              <p:cNvSpPr/>
              <p:nvPr/>
            </p:nvSpPr>
            <p:spPr>
              <a:xfrm>
                <a:off x="6783" y="1503"/>
                <a:ext cx="1695" cy="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dirty="0">
                    <a:solidFill>
                      <a:srgbClr val="F79646">
                        <a:lumMod val="60000"/>
                        <a:lumOff val="40000"/>
                      </a:srgbClr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Decrease</a:t>
                </a:r>
                <a:endParaRPr lang="en-GB" sz="1400" dirty="0">
                  <a:solidFill>
                    <a:srgbClr val="F79646">
                      <a:lumMod val="60000"/>
                      <a:lumOff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3821917" y="3284114"/>
            <a:ext cx="4549140" cy="275811"/>
            <a:chOff x="6275" y="5248"/>
            <a:chExt cx="7164" cy="412"/>
          </a:xfrm>
        </p:grpSpPr>
        <p:sp>
          <p:nvSpPr>
            <p:cNvPr id="111" name="TextBox 36"/>
            <p:cNvSpPr txBox="1"/>
            <p:nvPr/>
          </p:nvSpPr>
          <p:spPr>
            <a:xfrm>
              <a:off x="7890" y="5248"/>
              <a:ext cx="3998" cy="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Temperature &amp; elemental gradient </a:t>
              </a:r>
              <a:endParaRPr lang="en-GB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TextBox 37"/>
            <p:cNvSpPr txBox="1"/>
            <p:nvPr/>
          </p:nvSpPr>
          <p:spPr>
            <a:xfrm>
              <a:off x="6275" y="5248"/>
              <a:ext cx="750" cy="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GB" sz="1200" b="1" dirty="0">
                  <a:solidFill>
                    <a:srgbClr val="9966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ZnS</a:t>
              </a:r>
              <a:endParaRPr lang="en-GB" sz="1200" b="1" dirty="0">
                <a:solidFill>
                  <a:srgbClr val="9966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Box 38"/>
            <p:cNvSpPr txBox="1"/>
            <p:nvPr/>
          </p:nvSpPr>
          <p:spPr>
            <a:xfrm>
              <a:off x="12530" y="5248"/>
              <a:ext cx="909" cy="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GB" sz="1200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CdSe</a:t>
              </a:r>
              <a:endParaRPr lang="en-GB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9" name="Straight Arrow Connector 46"/>
            <p:cNvCxnSpPr>
              <a:stCxn id="111" idx="3"/>
            </p:cNvCxnSpPr>
            <p:nvPr/>
          </p:nvCxnSpPr>
          <p:spPr>
            <a:xfrm>
              <a:off x="11888" y="5454"/>
              <a:ext cx="64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49"/>
            <p:cNvCxnSpPr/>
            <p:nvPr/>
          </p:nvCxnSpPr>
          <p:spPr>
            <a:xfrm flipH="1">
              <a:off x="7084" y="5466"/>
              <a:ext cx="658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直接箭头连接符 2"/>
          <p:cNvCxnSpPr/>
          <p:nvPr/>
        </p:nvCxnSpPr>
        <p:spPr>
          <a:xfrm>
            <a:off x="5019527" y="2636762"/>
            <a:ext cx="0" cy="5743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9"/>
          <p:cNvSpPr/>
          <p:nvPr/>
        </p:nvSpPr>
        <p:spPr>
          <a:xfrm>
            <a:off x="3768577" y="3264700"/>
            <a:ext cx="4601845" cy="1694361"/>
          </a:xfrm>
          <a:prstGeom prst="rect">
            <a:avLst/>
          </a:prstGeom>
          <a:gradFill>
            <a:gsLst>
              <a:gs pos="60000">
                <a:srgbClr val="FF0000">
                  <a:lumMod val="98000"/>
                  <a:alpha val="25000"/>
                </a:srgbClr>
              </a:gs>
              <a:gs pos="52000">
                <a:srgbClr val="FFFF66">
                  <a:alpha val="25000"/>
                </a:srgbClr>
              </a:gs>
              <a:gs pos="38000">
                <a:srgbClr val="10FC37">
                  <a:alpha val="25000"/>
                </a:srgbClr>
              </a:gs>
              <a:gs pos="23000">
                <a:srgbClr val="33F5FF">
                  <a:alpha val="25000"/>
                </a:srgbClr>
              </a:gs>
              <a:gs pos="10000">
                <a:srgbClr val="253FFF">
                  <a:alpha val="25000"/>
                </a:srgbClr>
              </a:gs>
              <a:gs pos="0">
                <a:srgbClr val="9966FF">
                  <a:alpha val="25000"/>
                </a:srgbClr>
              </a:gs>
              <a:gs pos="100000">
                <a:srgbClr val="C00000">
                  <a:alpha val="25000"/>
                </a:srgbClr>
              </a:gs>
            </a:gsLst>
            <a:lin ang="0" scaled="0"/>
          </a:gradFill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200660" y="17399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技术领先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72665" y="246355"/>
            <a:ext cx="7926070" cy="461645"/>
            <a:chOff x="3633" y="308"/>
            <a:chExt cx="12482" cy="727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50" y="308"/>
              <a:ext cx="1216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全光谱渐变纳米材料合成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71" name="图片 70" descr="WechatIMG30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72" name="图片 71" descr="浙大logo"/>
            <p:cNvPicPr>
              <a:picLocks noChangeAspect="1"/>
            </p:cNvPicPr>
            <p:nvPr/>
          </p:nvPicPr>
          <p:blipFill>
            <a:blip r:embed="rId8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圆角 23"/>
          <p:cNvSpPr/>
          <p:nvPr/>
        </p:nvSpPr>
        <p:spPr>
          <a:xfrm>
            <a:off x="5793053" y="1055065"/>
            <a:ext cx="6068599" cy="539037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 w="38100">
            <a:noFill/>
          </a:ln>
          <a:effectLst>
            <a:outerShdw blurRad="63500" dist="101600" dir="2700000" algn="tl" rotWithShape="0">
              <a:srgbClr val="D1D9E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: 圆角 23"/>
          <p:cNvSpPr/>
          <p:nvPr/>
        </p:nvSpPr>
        <p:spPr>
          <a:xfrm>
            <a:off x="5793053" y="1055065"/>
            <a:ext cx="6068599" cy="539037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 w="38100">
            <a:noFill/>
          </a:ln>
          <a:effectLst>
            <a:outerShdw blurRad="63500" dist="1016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 descr="/private/var/folders/qc/284pp7d50rsdt_86hkk07x3w0000gn/T/com.kingsoft.wpsoffice.mac/picturecompress_20220815165802/output_38.pngoutput_38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130" name="文本框 129"/>
          <p:cNvSpPr txBox="1"/>
          <p:nvPr/>
        </p:nvSpPr>
        <p:spPr>
          <a:xfrm>
            <a:off x="200660" y="173990"/>
            <a:ext cx="2520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学术影响力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: 圆角 23"/>
          <p:cNvSpPr/>
          <p:nvPr/>
        </p:nvSpPr>
        <p:spPr>
          <a:xfrm>
            <a:off x="341976" y="4573255"/>
            <a:ext cx="4974353" cy="1828048"/>
          </a:xfrm>
          <a:prstGeom prst="roundRect">
            <a:avLst>
              <a:gd name="adj" fmla="val 5088"/>
            </a:avLst>
          </a:prstGeom>
          <a:solidFill>
            <a:srgbClr val="EBEEF3"/>
          </a:solidFill>
          <a:ln w="38100">
            <a:noFill/>
          </a:ln>
          <a:effectLst>
            <a:outerShdw blurRad="63500" dist="1016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矩形: 圆角 23"/>
          <p:cNvSpPr/>
          <p:nvPr/>
        </p:nvSpPr>
        <p:spPr>
          <a:xfrm>
            <a:off x="330348" y="4571151"/>
            <a:ext cx="4974353" cy="1828048"/>
          </a:xfrm>
          <a:prstGeom prst="roundRect">
            <a:avLst>
              <a:gd name="adj" fmla="val 6096"/>
            </a:avLst>
          </a:prstGeom>
          <a:solidFill>
            <a:srgbClr val="EBEEF3"/>
          </a:solidFill>
          <a:ln w="38100">
            <a:noFill/>
          </a:ln>
          <a:effectLst>
            <a:outerShdw blurRad="63500" dist="101600" dir="2700000" algn="tl" rotWithShape="0">
              <a:srgbClr val="D1D9E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矩形: 圆角 23"/>
          <p:cNvSpPr/>
          <p:nvPr/>
        </p:nvSpPr>
        <p:spPr>
          <a:xfrm>
            <a:off x="361914" y="2856203"/>
            <a:ext cx="4947318" cy="1566805"/>
          </a:xfrm>
          <a:prstGeom prst="roundRect">
            <a:avLst>
              <a:gd name="adj" fmla="val 5088"/>
            </a:avLst>
          </a:prstGeom>
          <a:solidFill>
            <a:srgbClr val="EBEEF3"/>
          </a:solidFill>
          <a:ln w="38100">
            <a:noFill/>
          </a:ln>
          <a:effectLst>
            <a:outerShdw blurRad="63500" dist="1016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: 圆角 23"/>
          <p:cNvSpPr/>
          <p:nvPr/>
        </p:nvSpPr>
        <p:spPr>
          <a:xfrm>
            <a:off x="350349" y="2854400"/>
            <a:ext cx="4947318" cy="1566805"/>
          </a:xfrm>
          <a:prstGeom prst="roundRect">
            <a:avLst>
              <a:gd name="adj" fmla="val 6096"/>
            </a:avLst>
          </a:prstGeom>
          <a:solidFill>
            <a:srgbClr val="EBEEF3"/>
          </a:solidFill>
          <a:ln w="38100">
            <a:noFill/>
          </a:ln>
          <a:effectLst>
            <a:outerShdw blurRad="63500" dist="101600" dir="2700000" algn="tl" rotWithShape="0">
              <a:srgbClr val="D1D9E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矩形: 圆角 23"/>
          <p:cNvSpPr/>
          <p:nvPr/>
        </p:nvSpPr>
        <p:spPr>
          <a:xfrm>
            <a:off x="369011" y="1067347"/>
            <a:ext cx="4947318" cy="1566805"/>
          </a:xfrm>
          <a:prstGeom prst="roundRect">
            <a:avLst>
              <a:gd name="adj" fmla="val 5088"/>
            </a:avLst>
          </a:prstGeom>
          <a:solidFill>
            <a:srgbClr val="EBEEF3"/>
          </a:solidFill>
          <a:ln w="38100">
            <a:noFill/>
          </a:ln>
          <a:effectLst>
            <a:outerShdw blurRad="63500" dist="1016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: 圆角 23"/>
          <p:cNvSpPr/>
          <p:nvPr/>
        </p:nvSpPr>
        <p:spPr>
          <a:xfrm>
            <a:off x="357446" y="1065544"/>
            <a:ext cx="4947318" cy="1566805"/>
          </a:xfrm>
          <a:prstGeom prst="roundRect">
            <a:avLst>
              <a:gd name="adj" fmla="val 6096"/>
            </a:avLst>
          </a:prstGeom>
          <a:solidFill>
            <a:srgbClr val="EBEEF3"/>
          </a:solidFill>
          <a:ln w="38100">
            <a:noFill/>
          </a:ln>
          <a:effectLst>
            <a:outerShdw blurRad="63500" dist="101600" dir="2700000" algn="tl" rotWithShape="0">
              <a:srgbClr val="D1D9E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67772" y="1203125"/>
            <a:ext cx="4679519" cy="1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     这项工作展示一种全新的技术路线，极大地减小光谱仪的尺寸和成本。</a:t>
            </a:r>
            <a:endParaRPr lang="en-US" altLang="zh-CN" kern="1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b="1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——</a:t>
            </a:r>
            <a:r>
              <a:rPr lang="zh-CN" altLang="en-US" b="1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英国皇家化学会专栏作家</a:t>
            </a:r>
            <a:r>
              <a:rPr lang="en-US" altLang="zh-CN" b="1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Lowe</a:t>
            </a:r>
            <a:r>
              <a:rPr lang="zh-CN" altLang="en-US" b="1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教授</a:t>
            </a:r>
            <a:endParaRPr lang="en-US" altLang="zh-CN" b="1" kern="1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5881" y="483209"/>
            <a:ext cx="612038" cy="1751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0" b="1" spc="600" dirty="0">
                <a:solidFill>
                  <a:srgbClr val="2F3E7A">
                    <a:alpha val="16000"/>
                  </a:srgbClr>
                </a:solidFill>
                <a:latin typeface="+mn-ea"/>
              </a:rPr>
              <a:t>“</a:t>
            </a:r>
            <a:endParaRPr lang="en-US" altLang="zh-CN" sz="8000" b="1" spc="600" dirty="0">
              <a:solidFill>
                <a:srgbClr val="2F3E7A">
                  <a:alpha val="16000"/>
                </a:srgbClr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17595" y="1056154"/>
            <a:ext cx="529696" cy="1751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0" b="1" spc="600" dirty="0">
                <a:solidFill>
                  <a:srgbClr val="2F3E7A">
                    <a:alpha val="16000"/>
                  </a:srgbClr>
                </a:solidFill>
                <a:latin typeface="+mn-ea"/>
              </a:rPr>
              <a:t>”</a:t>
            </a:r>
            <a:endParaRPr lang="zh-CN" altLang="en-US" sz="8000" b="1" spc="600" dirty="0">
              <a:solidFill>
                <a:srgbClr val="2F3E7A">
                  <a:alpha val="16000"/>
                </a:srgbClr>
              </a:solidFill>
              <a:latin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95839" y="2287729"/>
            <a:ext cx="564317" cy="1751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0" b="1" spc="600" dirty="0">
                <a:solidFill>
                  <a:srgbClr val="2F3E7A">
                    <a:alpha val="16000"/>
                  </a:srgbClr>
                </a:solidFill>
                <a:latin typeface="+mn-ea"/>
              </a:rPr>
              <a:t>“</a:t>
            </a:r>
            <a:endParaRPr lang="en-US" altLang="zh-CN" sz="8000" b="1" spc="600" dirty="0">
              <a:solidFill>
                <a:srgbClr val="2F3E7A">
                  <a:alpha val="16000"/>
                </a:srgbClr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89720" y="2959808"/>
            <a:ext cx="4596354" cy="13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altLang="zh-CN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    </a:t>
            </a:r>
            <a:r>
              <a:rPr lang="zh-CN" altLang="en-US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这项研究为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纳米材料在微型光谱仪中的应用铺平了道路</a:t>
            </a:r>
            <a:r>
              <a:rPr lang="zh-CN" altLang="en-US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。</a:t>
            </a:r>
            <a:endParaRPr lang="zh-CN" altLang="en-US" kern="1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algn="r">
              <a:lnSpc>
                <a:spcPct val="150000"/>
              </a:lnSpc>
              <a:spcAft>
                <a:spcPts val="600"/>
              </a:spcAft>
            </a:pPr>
            <a:r>
              <a:rPr lang="en-US" altLang="zh-CN" b="1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——《Science》</a:t>
            </a:r>
            <a:r>
              <a:rPr lang="zh-CN" altLang="en-US" b="1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编辑</a:t>
            </a:r>
            <a:r>
              <a:rPr lang="en-US" altLang="zh-CN" b="1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Ian S. Osborne</a:t>
            </a:r>
            <a:endParaRPr lang="en-US" altLang="zh-CN" b="1" kern="1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59750" y="2858684"/>
            <a:ext cx="564317" cy="1751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0" b="1" spc="600" dirty="0">
                <a:solidFill>
                  <a:srgbClr val="2F3E7A">
                    <a:alpha val="16000"/>
                  </a:srgbClr>
                </a:solidFill>
                <a:latin typeface="+mn-ea"/>
              </a:rPr>
              <a:t>”</a:t>
            </a:r>
            <a:endParaRPr lang="zh-CN" altLang="en-US" sz="8000" b="1" spc="600" dirty="0">
              <a:solidFill>
                <a:srgbClr val="2F3E7A">
                  <a:alpha val="16000"/>
                </a:srgbClr>
              </a:solidFill>
              <a:latin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5839" y="3927606"/>
            <a:ext cx="555941" cy="1751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0" b="1" spc="600" dirty="0">
                <a:solidFill>
                  <a:srgbClr val="2F3E7A">
                    <a:alpha val="16000"/>
                  </a:srgbClr>
                </a:solidFill>
                <a:latin typeface="+mn-ea"/>
              </a:rPr>
              <a:t>“</a:t>
            </a:r>
            <a:endParaRPr lang="en-US" altLang="zh-CN" sz="8000" b="1" spc="600" dirty="0">
              <a:solidFill>
                <a:srgbClr val="2F3E7A">
                  <a:alpha val="16000"/>
                </a:srgbClr>
              </a:solidFill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44311" y="4635607"/>
            <a:ext cx="4626072" cy="178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    这个工作是集合了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世界上最先进的材料合成工艺</a:t>
            </a:r>
            <a:r>
              <a:rPr lang="zh-CN" altLang="en-US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、配上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最高超的器件制作水准和实验技巧</a:t>
            </a:r>
            <a:r>
              <a:rPr lang="zh-CN" altLang="en-US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、再加上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巧妙的算法</a:t>
            </a:r>
            <a:r>
              <a:rPr lang="zh-CN" altLang="en-US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得到的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杰作</a:t>
            </a:r>
            <a:r>
              <a:rPr lang="zh-CN" altLang="en-US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！</a:t>
            </a:r>
            <a:r>
              <a:rPr lang="en-US" altLang="zh-CN" b="1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 </a:t>
            </a:r>
            <a:endParaRPr lang="en-US" altLang="zh-CN" b="1" kern="1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CN" b="1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   ——《Science》</a:t>
            </a:r>
            <a:r>
              <a:rPr lang="zh-CN" altLang="en-US" b="1" kern="1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编辑和审稿人</a:t>
            </a:r>
            <a:endParaRPr lang="zh-CN" altLang="en-US" kern="1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59750" y="4911844"/>
            <a:ext cx="555941" cy="175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0" b="1" spc="600" dirty="0">
                <a:solidFill>
                  <a:srgbClr val="2F3E7A">
                    <a:alpha val="16000"/>
                  </a:srgbClr>
                </a:solidFill>
                <a:latin typeface="+mn-ea"/>
              </a:rPr>
              <a:t>”</a:t>
            </a:r>
            <a:endParaRPr lang="zh-CN" altLang="en-US" sz="8000" b="1" spc="600" dirty="0">
              <a:solidFill>
                <a:srgbClr val="2F3E7A">
                  <a:alpha val="16000"/>
                </a:srgb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8500" y="1056154"/>
            <a:ext cx="1872324" cy="58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D3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成果发表于</a:t>
            </a:r>
            <a:r>
              <a:rPr lang="zh-CN" altLang="en-US" sz="3200" b="1" dirty="0">
                <a:solidFill>
                  <a:srgbClr val="1D36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D3661"/>
              </a:solidFill>
            </a:endParaRPr>
          </a:p>
        </p:txBody>
      </p:sp>
      <p:pic>
        <p:nvPicPr>
          <p:cNvPr id="22" name="图形 2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1084" y="1614639"/>
            <a:ext cx="2654286" cy="27013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 19"/>
          <p:cNvSpPr/>
          <p:nvPr/>
        </p:nvSpPr>
        <p:spPr>
          <a:xfrm>
            <a:off x="6039149" y="1981063"/>
            <a:ext cx="1492955" cy="58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方正舒体" panose="02010601030101010101" pitchFamily="2" charset="-122"/>
                <a:cs typeface="Times New Roman" panose="02020603050405020304" pitchFamily="18" charset="0"/>
              </a:rPr>
              <a:t>Science</a:t>
            </a:r>
            <a:endParaRPr lang="zh-CN" altLang="en-US" sz="3200" b="1" dirty="0"/>
          </a:p>
        </p:txBody>
      </p:sp>
      <p:sp>
        <p:nvSpPr>
          <p:cNvPr id="21" name="矩形 20"/>
          <p:cNvSpPr/>
          <p:nvPr/>
        </p:nvSpPr>
        <p:spPr>
          <a:xfrm>
            <a:off x="6011406" y="2599854"/>
            <a:ext cx="1664574" cy="36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世界顶级期刊 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18510" y="3136052"/>
            <a:ext cx="1064553" cy="614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两篇</a:t>
            </a:r>
            <a:endParaRPr lang="zh-CN" altLang="en-US" sz="3400" dirty="0">
              <a:solidFill>
                <a:schemeClr val="bg1"/>
              </a:solidFill>
            </a:endParaRPr>
          </a:p>
        </p:txBody>
      </p:sp>
      <p:sp>
        <p:nvSpPr>
          <p:cNvPr id="68" name="圆角矩形标注 67"/>
          <p:cNvSpPr/>
          <p:nvPr/>
        </p:nvSpPr>
        <p:spPr>
          <a:xfrm rot="5400000">
            <a:off x="8527257" y="1419144"/>
            <a:ext cx="3326656" cy="2768484"/>
          </a:xfrm>
          <a:prstGeom prst="wedgeRoundRectCallout">
            <a:avLst>
              <a:gd name="adj1" fmla="val -650"/>
              <a:gd name="adj2" fmla="val 88913"/>
              <a:gd name="adj3" fmla="val 16667"/>
            </a:avLst>
          </a:prstGeom>
          <a:solidFill>
            <a:schemeClr val="bg1"/>
          </a:solidFill>
          <a:ln w="28575">
            <a:solidFill>
              <a:srgbClr val="2F3E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圆角矩形标注 68"/>
          <p:cNvSpPr/>
          <p:nvPr/>
        </p:nvSpPr>
        <p:spPr>
          <a:xfrm rot="10800000">
            <a:off x="5995922" y="4608957"/>
            <a:ext cx="5617616" cy="1699708"/>
          </a:xfrm>
          <a:prstGeom prst="wedgeRoundRectCallout">
            <a:avLst>
              <a:gd name="adj1" fmla="val 32937"/>
              <a:gd name="adj2" fmla="val 78180"/>
              <a:gd name="adj3" fmla="val 16667"/>
            </a:avLst>
          </a:prstGeom>
          <a:solidFill>
            <a:schemeClr val="bg1"/>
          </a:solidFill>
          <a:ln w="28575">
            <a:solidFill>
              <a:srgbClr val="2F3E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/private/var/folders/qc/284pp7d50rsdt_86hkk07x3w0000gn/T/com.kingsoft.wpsoffice.mac/picturecompress_20220815165802/output_40.pngoutput_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959" y="4789875"/>
            <a:ext cx="2759451" cy="1318208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9020544" y="4546030"/>
            <a:ext cx="2619446" cy="156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方正舒体" panose="02010601030101010101" pitchFamily="2" charset="-122"/>
                <a:cs typeface="Times New Roman" panose="02020603050405020304" pitchFamily="18" charset="0"/>
                <a:sym typeface="+mn-ea"/>
              </a:rPr>
              <a:t>Science  02</a:t>
            </a:r>
            <a:endParaRPr lang="en-US" altLang="zh-CN" sz="28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方正舒体" panose="02010601030101010101" pitchFamily="2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首次系统性总结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微型光谱仪的技术方案和发展历程</a:t>
            </a:r>
            <a:endParaRPr lang="zh-CN" altLang="en-US"/>
          </a:p>
        </p:txBody>
      </p:sp>
      <p:pic>
        <p:nvPicPr>
          <p:cNvPr id="72" name="图片 71" descr="/private/var/folders/qc/284pp7d50rsdt_86hkk07x3w0000gn/T/com.kingsoft.wpsoffice.mac/picturecompress_20220815165802/output_41.pngoutput_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544" y="1346540"/>
            <a:ext cx="2291693" cy="15246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032157" y="2801092"/>
            <a:ext cx="2561380" cy="151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方正舒体" panose="02010601030101010101" pitchFamily="2" charset="-122"/>
                <a:cs typeface="Times New Roman" panose="02020603050405020304" pitchFamily="18" charset="0"/>
              </a:rPr>
              <a:t>Science  01</a:t>
            </a:r>
            <a:endParaRPr lang="en-US" altLang="zh-CN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方正舒体" panose="02010601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介绍本团队研发的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世界最小光谱仪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，引起全领域的轰动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44" name="图片 43" descr="WechatIMG3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45" name="图片 44" descr="浙大logo"/>
            <p:cNvPicPr>
              <a:picLocks noChangeAspect="1"/>
            </p:cNvPicPr>
            <p:nvPr/>
          </p:nvPicPr>
          <p:blipFill>
            <a:blip r:embed="rId7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private/var/folders/qc/284pp7d50rsdt_86hkk07x3w0000gn/T/com.kingsoft.wpsoffice.mac/picturecompress_20220815165802/output_42.pngoutput_42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00897" y="1030643"/>
            <a:ext cx="11590206" cy="5408713"/>
            <a:chOff x="461" y="1410"/>
            <a:chExt cx="18252" cy="8098"/>
          </a:xfrm>
        </p:grpSpPr>
        <p:grpSp>
          <p:nvGrpSpPr>
            <p:cNvPr id="60" name="组合 59"/>
            <p:cNvGrpSpPr/>
            <p:nvPr/>
          </p:nvGrpSpPr>
          <p:grpSpPr>
            <a:xfrm>
              <a:off x="515" y="1481"/>
              <a:ext cx="7028" cy="2213"/>
              <a:chOff x="9932" y="1228"/>
              <a:chExt cx="8576" cy="8698"/>
            </a:xfrm>
          </p:grpSpPr>
          <p:sp>
            <p:nvSpPr>
              <p:cNvPr id="75" name="矩形: 圆角 23"/>
              <p:cNvSpPr/>
              <p:nvPr/>
            </p:nvSpPr>
            <p:spPr>
              <a:xfrm>
                <a:off x="9952" y="1238"/>
                <a:ext cx="8556" cy="8688"/>
              </a:xfrm>
              <a:prstGeom prst="roundRect">
                <a:avLst>
                  <a:gd name="adj" fmla="val 5088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016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矩形: 圆角 23"/>
              <p:cNvSpPr/>
              <p:nvPr/>
            </p:nvSpPr>
            <p:spPr>
              <a:xfrm>
                <a:off x="9932" y="1228"/>
                <a:ext cx="8556" cy="8688"/>
              </a:xfrm>
              <a:prstGeom prst="roundRect">
                <a:avLst>
                  <a:gd name="adj" fmla="val 6096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016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2"/>
            <a:srcRect b="43271"/>
            <a:stretch>
              <a:fillRect/>
            </a:stretch>
          </p:blipFill>
          <p:spPr>
            <a:xfrm>
              <a:off x="7797" y="1497"/>
              <a:ext cx="5811" cy="183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3302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图片 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748" y="4033"/>
              <a:ext cx="6965" cy="2447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组合 12"/>
            <p:cNvGrpSpPr/>
            <p:nvPr/>
          </p:nvGrpSpPr>
          <p:grpSpPr>
            <a:xfrm>
              <a:off x="7662" y="4054"/>
              <a:ext cx="11002" cy="5454"/>
              <a:chOff x="4770534" y="2914870"/>
              <a:chExt cx="7364693" cy="3446721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1231"/>
              <a:stretch>
                <a:fillRect/>
              </a:stretch>
            </p:blipFill>
            <p:spPr>
              <a:xfrm>
                <a:off x="4770534" y="2914870"/>
                <a:ext cx="2566552" cy="337759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28000"/>
                  </a:prstClr>
                </a:outerShdw>
              </a:effectLst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2" t="70576" r="2773" b="-1087"/>
              <a:stretch>
                <a:fillRect/>
              </a:stretch>
            </p:blipFill>
            <p:spPr>
              <a:xfrm>
                <a:off x="6611826" y="4467566"/>
                <a:ext cx="3120620" cy="1894025"/>
              </a:xfrm>
              <a:prstGeom prst="rect">
                <a:avLst/>
              </a:prstGeom>
              <a:effectLst>
                <a:outerShdw blurRad="342900" sx="102000" sy="102000" algn="ctr" rotWithShape="0">
                  <a:prstClr val="black">
                    <a:alpha val="28000"/>
                  </a:prstClr>
                </a:outerShdw>
              </a:effectLst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7516" y="4218177"/>
                <a:ext cx="3097711" cy="204565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254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461" y="1410"/>
              <a:ext cx="18224" cy="7991"/>
              <a:chOff x="356137" y="960087"/>
              <a:chExt cx="11170592" cy="4804174"/>
            </a:xfrm>
          </p:grpSpPr>
          <p:pic>
            <p:nvPicPr>
              <p:cNvPr id="20" name="Picture 2" descr="https://ss2.bdstatic.com/70cFvnSh_Q1YnxGkpoWK1HF6hhy/it/u=2836586703,407373947&amp;fm=26&amp;gp=0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496" b="34447"/>
              <a:stretch>
                <a:fillRect/>
              </a:stretch>
            </p:blipFill>
            <p:spPr bwMode="auto">
              <a:xfrm>
                <a:off x="8568150" y="960087"/>
                <a:ext cx="1482449" cy="662468"/>
              </a:xfrm>
              <a:prstGeom prst="rect">
                <a:avLst/>
              </a:prstGeom>
              <a:noFill/>
              <a:effectLst>
                <a:outerShdw blurRad="1397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6" descr="https://gimg2.baidu.com/image_search/src=http%3A%2F%2Fwww.stimes.cas.cn%2Ftzgg%2F201112%2FW020120105695335224040.jpg&amp;refer=http%3A%2F%2Fwww.stimes.cas.cn&amp;app=2002&amp;size=f9999,10000&amp;q=a80&amp;n=0&amp;g=0n&amp;fmt=jpeg?sec=1626852341&amp;t=5b8552e9c2edc6370bc2b9440cf562bb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62" t="3543" r="16582" b="6664"/>
              <a:stretch>
                <a:fillRect/>
              </a:stretch>
            </p:blipFill>
            <p:spPr bwMode="auto">
              <a:xfrm>
                <a:off x="2412468" y="2532670"/>
                <a:ext cx="2170597" cy="1670039"/>
              </a:xfrm>
              <a:prstGeom prst="rect">
                <a:avLst/>
              </a:prstGeom>
              <a:noFill/>
              <a:effectLst>
                <a:outerShdw blurRad="1397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8" descr="http://www.scichi.cn/images/banner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1053" b="1619"/>
              <a:stretch>
                <a:fillRect/>
              </a:stretch>
            </p:blipFill>
            <p:spPr bwMode="auto">
              <a:xfrm>
                <a:off x="356137" y="3814539"/>
                <a:ext cx="1915299" cy="1280356"/>
              </a:xfrm>
              <a:prstGeom prst="rect">
                <a:avLst/>
              </a:prstGeom>
              <a:noFill/>
              <a:effectLst>
                <a:outerShdw blurRad="1397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组合 22"/>
              <p:cNvGrpSpPr/>
              <p:nvPr/>
            </p:nvGrpSpPr>
            <p:grpSpPr>
              <a:xfrm>
                <a:off x="2429760" y="4353213"/>
                <a:ext cx="2170597" cy="692556"/>
                <a:chOff x="997131" y="7737503"/>
                <a:chExt cx="2509004" cy="800529"/>
              </a:xfrm>
              <a:effectLst>
                <a:outerShdw blurRad="1397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997131" y="7737503"/>
                  <a:ext cx="2509004" cy="800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1" name="Picture 24" descr="http://fxxh.cis.org.cn/images/logo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2968" y="7973288"/>
                  <a:ext cx="2255054" cy="4747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29760" y="5203595"/>
                <a:ext cx="2170597" cy="560666"/>
              </a:xfrm>
              <a:prstGeom prst="rect">
                <a:avLst/>
              </a:prstGeom>
              <a:effectLst>
                <a:outerShdw blurRad="1397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6137" y="5203595"/>
                <a:ext cx="1938104" cy="560666"/>
              </a:xfrm>
              <a:prstGeom prst="rect">
                <a:avLst/>
              </a:prstGeom>
              <a:effectLst>
                <a:outerShdw blurRad="1397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Picture 14" descr="https://gimg2.baidu.com/image_search/src=http%3A%2F%2Fimages.gofreedownload.net%2Funiversity-of-cambridge-99354.jpg&amp;refer=http%3A%2F%2Fimages.gofreedownload.net&amp;app=2002&amp;size=f9999,10000&amp;q=a80&amp;n=0&amp;g=0n&amp;fmt=jpeg?sec=1626852316&amp;t=450f5fdcd1e213576d213c29586edaf9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581" b="38960"/>
              <a:stretch>
                <a:fillRect/>
              </a:stretch>
            </p:blipFill>
            <p:spPr bwMode="auto">
              <a:xfrm>
                <a:off x="364084" y="3260229"/>
                <a:ext cx="1930157" cy="433496"/>
              </a:xfrm>
              <a:prstGeom prst="rect">
                <a:avLst/>
              </a:prstGeom>
              <a:noFill/>
              <a:effectLst>
                <a:outerShdw blurRad="1397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https://gimg2.baidu.com/image_search/src=http%3A%2F%2Fhbimg.b0.upaiyun.com%2F78efa0954d912615903b01f020633f3990a3633a3648-4OzrX9_fw658&amp;refer=http%3A%2F%2Fhbimg.b0.upaiyun.com&amp;app=2002&amp;size=f9999,10000&amp;q=a80&amp;n=0&amp;g=0n&amp;fmt=jpeg?sec=1626852152&amp;t=8efbe2d6fd501b9c3ac90b20c674ea72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725" b="32409"/>
              <a:stretch>
                <a:fillRect/>
              </a:stretch>
            </p:blipFill>
            <p:spPr bwMode="auto">
              <a:xfrm>
                <a:off x="8580945" y="1916813"/>
                <a:ext cx="1457406" cy="505700"/>
              </a:xfrm>
              <a:prstGeom prst="rect">
                <a:avLst/>
              </a:prstGeom>
              <a:noFill/>
              <a:effectLst>
                <a:outerShdw blurRad="1397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 descr="https://gimg2.baidu.com/image_search/src=http%3A%2F%2Fn.sinaimg.cn%2Fsinakd10204%2F360%2Fw180h180%2F20200407%2Fb696-irtymmw7883166.jpg&amp;refer=http%3A%2F%2Fn.sinaimg.cn&amp;app=2002&amp;size=f9999,10000&amp;q=a80&amp;n=0&amp;g=0n&amp;fmt=jpeg?sec=1626852178&amp;t=fae8b90322ac1924300ebd8df842e49a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51848" y="960088"/>
                <a:ext cx="1374881" cy="1471187"/>
              </a:xfrm>
              <a:prstGeom prst="rect">
                <a:avLst/>
              </a:prstGeom>
              <a:noFill/>
              <a:effectLst>
                <a:outerShdw blurRad="1397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2" descr="https://gimg2.baidu.com/image_search/src=http%3A%2F%2Fgss0.baidu.com%2F94o3dSag_xI4khGko9WTAnF6hhy%2Fzhidao%2Fpic%2Fitem%2F54fbb2fb43166d22871c4274482309f79152d2e3.jpg&amp;refer=http%3A%2F%2Fgss0.baidu.com&amp;app=2002&amp;size=f9999,10000&amp;q=a80&amp;n=0&amp;g=0n&amp;fmt=jpeg?sec=1626852272&amp;t=67a82813e8139f9150086bfecb240d82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71" t="23035" r="14481" b="25237"/>
              <a:stretch>
                <a:fillRect/>
              </a:stretch>
            </p:blipFill>
            <p:spPr bwMode="auto">
              <a:xfrm>
                <a:off x="364083" y="2541197"/>
                <a:ext cx="1914072" cy="609699"/>
              </a:xfrm>
              <a:prstGeom prst="rect">
                <a:avLst/>
              </a:prstGeom>
              <a:noFill/>
              <a:effectLst>
                <a:outerShdw blurRad="1397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矩形: 圆角 36"/>
            <p:cNvSpPr/>
            <p:nvPr/>
          </p:nvSpPr>
          <p:spPr>
            <a:xfrm>
              <a:off x="853" y="1654"/>
              <a:ext cx="6411" cy="685"/>
            </a:xfrm>
            <a:prstGeom prst="roundRect">
              <a:avLst/>
            </a:prstGeom>
            <a:solidFill>
              <a:srgbClr val="2F3E7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02" y="1742"/>
              <a:ext cx="6575" cy="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kern="1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点击量突破百万，转发量过万</a:t>
              </a:r>
              <a:endParaRPr lang="zh-CN" altLang="en-US" sz="20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: 圆角 38"/>
            <p:cNvSpPr/>
            <p:nvPr/>
          </p:nvSpPr>
          <p:spPr>
            <a:xfrm>
              <a:off x="3614" y="2628"/>
              <a:ext cx="3651" cy="685"/>
            </a:xfrm>
            <a:prstGeom prst="roundRect">
              <a:avLst/>
            </a:prstGeom>
            <a:solidFill>
              <a:srgbClr val="2F3E7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623" y="2721"/>
              <a:ext cx="4323" cy="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b="1" kern="1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阅读量突破百万</a:t>
              </a:r>
              <a:endParaRPr lang="zh-CN" altLang="en-US" sz="2000" b="1" spc="300" dirty="0">
                <a:solidFill>
                  <a:schemeClr val="bg1"/>
                </a:solidFill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" y="2433"/>
              <a:ext cx="5944" cy="1454"/>
            </a:xfrm>
            <a:prstGeom prst="rect">
              <a:avLst/>
            </a:prstGeom>
          </p:spPr>
        </p:pic>
      </p:grpSp>
      <p:sp>
        <p:nvSpPr>
          <p:cNvPr id="130" name="文本框 129"/>
          <p:cNvSpPr txBox="1"/>
          <p:nvPr/>
        </p:nvSpPr>
        <p:spPr>
          <a:xfrm>
            <a:off x="200660" y="173990"/>
            <a:ext cx="2456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社会影响力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616200" y="102235"/>
            <a:ext cx="7940040" cy="553085"/>
            <a:chOff x="3634" y="192"/>
            <a:chExt cx="12504" cy="871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192"/>
              <a:ext cx="12165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b="1" kern="1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  <a:sym typeface="+mn-ea"/>
                </a:rPr>
                <a:t>经几十家</a:t>
              </a:r>
              <a:r>
                <a:rPr lang="zh-CN" altLang="en-US" sz="2000" b="1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  <a:sym typeface="+mn-ea"/>
                </a:rPr>
                <a:t>国内外权威学术机构</a:t>
              </a:r>
              <a:r>
                <a:rPr lang="zh-CN" altLang="en-US" sz="2000" b="1" kern="1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  <a:sym typeface="+mn-ea"/>
                </a:rPr>
                <a:t>报道，上百家</a:t>
              </a:r>
              <a:r>
                <a:rPr lang="zh-CN" altLang="en-US" sz="2000" b="1" kern="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  <a:sym typeface="+mn-ea"/>
                </a:rPr>
                <a:t>媒体报刊</a:t>
              </a:r>
              <a:r>
                <a:rPr lang="zh-CN" altLang="en-US" sz="2000" b="1" kern="1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  <a:sym typeface="+mn-ea"/>
                </a:rPr>
                <a:t>报道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38" name="图片 37" descr="WechatIMG30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39" name="图片 38" descr="浙大logo"/>
            <p:cNvPicPr>
              <a:picLocks noChangeAspect="1"/>
            </p:cNvPicPr>
            <p:nvPr/>
          </p:nvPicPr>
          <p:blipFill>
            <a:blip r:embed="rId19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295910" y="950524"/>
            <a:ext cx="11732895" cy="5556640"/>
            <a:chOff x="295909" y="982941"/>
            <a:chExt cx="6196963" cy="2861136"/>
          </a:xfrm>
        </p:grpSpPr>
        <p:sp>
          <p:nvSpPr>
            <p:cNvPr id="73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530665" y="5152647"/>
          <a:ext cx="11163940" cy="1192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529"/>
                <a:gridCol w="1833121"/>
                <a:gridCol w="2076446"/>
                <a:gridCol w="1230325"/>
                <a:gridCol w="1319120"/>
                <a:gridCol w="1791474"/>
                <a:gridCol w="1303925"/>
              </a:tblGrid>
              <a:tr h="119253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色散型光谱仪</a:t>
                      </a:r>
                      <a:endParaRPr lang="zh-CN" altLang="en-US" sz="16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美国</a:t>
                      </a:r>
                      <a:r>
                        <a:rPr lang="en-US" altLang="zh-CN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Ocean Optics</a:t>
                      </a:r>
                      <a:r>
                        <a:rPr lang="zh-CN" altLang="en-US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日本滨松</a:t>
                      </a:r>
                      <a:endParaRPr lang="zh-CN" altLang="en-US" sz="16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&gt;5×5×5cm</a:t>
                      </a:r>
                      <a:endParaRPr lang="en-US" altLang="zh-CN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10~50</a:t>
                      </a:r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美元</a:t>
                      </a:r>
                      <a:endParaRPr lang="zh-CN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窄</a:t>
                      </a:r>
                      <a:endParaRPr lang="zh-CN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46735" y="1235393"/>
          <a:ext cx="11165205" cy="391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435"/>
                <a:gridCol w="1867535"/>
                <a:gridCol w="2065655"/>
                <a:gridCol w="1241425"/>
                <a:gridCol w="1318895"/>
                <a:gridCol w="1792605"/>
                <a:gridCol w="1303655"/>
              </a:tblGrid>
              <a:tr h="6159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光谱成像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技术方案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代表公司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体积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光谱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图像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分辨率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成本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光谱范围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3E7A"/>
                    </a:solidFill>
                  </a:tcPr>
                </a:tc>
              </a:tr>
              <a:tr h="10998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渐变薄膜线性扫描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微纳光谱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（我们）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≈</a:t>
                      </a:r>
                      <a:r>
                        <a:rPr lang="en-US" altLang="zh-C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1×1×0.2cm</a:t>
                      </a:r>
                      <a:endParaRPr lang="zh-CN" alt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5~10</a:t>
                      </a:r>
                      <a:r>
                        <a:rPr lang="zh-CN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美元</a:t>
                      </a:r>
                      <a:endParaRPr lang="zh-CN" alt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</a:t>
                      </a:r>
                      <a:endParaRPr lang="zh-CN" alt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18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马赛克滤光片</a:t>
                      </a:r>
                      <a:endParaRPr lang="zh-CN" altLang="en-US" sz="1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比利时</a:t>
                      </a:r>
                      <a:r>
                        <a:rPr lang="en-US" altLang="zh-CN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imec</a:t>
                      </a:r>
                      <a:endParaRPr lang="en-US" altLang="zh-CN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长春求是光谱</a:t>
                      </a:r>
                      <a:endParaRPr lang="zh-CN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≈</a:t>
                      </a:r>
                      <a:r>
                        <a:rPr lang="en-US" altLang="zh-CN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1×1×0.2cm</a:t>
                      </a:r>
                      <a:endParaRPr lang="en-US" altLang="zh-CN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  <a:endParaRPr lang="zh-CN" altLang="en-US" sz="16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低</a:t>
                      </a:r>
                      <a:endParaRPr lang="zh-CN" altLang="en-US" sz="16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10~50</a:t>
                      </a:r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美元</a:t>
                      </a:r>
                      <a:endParaRPr lang="zh-CN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窄</a:t>
                      </a:r>
                      <a:endParaRPr lang="zh-CN" altLang="en-US" sz="16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7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F-P</a:t>
                      </a:r>
                      <a:r>
                        <a:rPr lang="zh-CN" altLang="en-US" sz="1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腔可调滤光片</a:t>
                      </a:r>
                      <a:endParaRPr lang="zh-CN" altLang="en-US" sz="1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芬兰</a:t>
                      </a:r>
                      <a:r>
                        <a:rPr lang="en-US" altLang="zh-CN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VTT</a:t>
                      </a:r>
                      <a:endParaRPr lang="en-US" altLang="zh-CN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海谱纳米光学</a:t>
                      </a:r>
                      <a:endParaRPr lang="zh-CN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&gt;5×5×5cm</a:t>
                      </a:r>
                      <a:endParaRPr lang="en-US" altLang="zh-CN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较高</a:t>
                      </a:r>
                      <a:endParaRPr lang="zh-CN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&gt;100</a:t>
                      </a:r>
                      <a:r>
                        <a:rPr lang="zh-CN" altLang="en-US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美元</a:t>
                      </a:r>
                      <a:endParaRPr lang="zh-CN" altLang="en-US" sz="16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窄</a:t>
                      </a:r>
                      <a:endParaRPr lang="zh-CN" altLang="en-US" sz="16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图片 4" descr="/private/var/folders/qc/284pp7d50rsdt_86hkk07x3w0000gn/T/com.kingsoft.wpsoffice.mac/picturecompress_20220815165802/output_43.jpgoutput_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86" y="3156178"/>
            <a:ext cx="935246" cy="656532"/>
          </a:xfrm>
          <a:prstGeom prst="rect">
            <a:avLst/>
          </a:prstGeom>
        </p:spPr>
      </p:pic>
      <p:pic>
        <p:nvPicPr>
          <p:cNvPr id="6" name="图片 5" descr="/private/var/folders/qc/284pp7d50rsdt_86hkk07x3w0000gn/T/com.kingsoft.wpsoffice.mac/picturecompress_20220815165802/output_44.jpgoutput_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53" y="4157616"/>
            <a:ext cx="819252" cy="654397"/>
          </a:xfrm>
          <a:prstGeom prst="rect">
            <a:avLst/>
          </a:prstGeom>
        </p:spPr>
      </p:pic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562254" y="1796964"/>
          <a:ext cx="11136842" cy="1339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564"/>
                <a:gridCol w="1828606"/>
                <a:gridCol w="2071331"/>
                <a:gridCol w="1227294"/>
                <a:gridCol w="1315871"/>
                <a:gridCol w="1786890"/>
                <a:gridCol w="1301286"/>
              </a:tblGrid>
              <a:tr h="13398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2038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计算重构型</a:t>
                      </a:r>
                      <a:endParaRPr lang="zh-CN" altLang="en-US" sz="1600" b="1" dirty="0">
                        <a:solidFill>
                          <a:srgbClr val="2038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rgbClr val="2038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光谱相应编码</a:t>
                      </a:r>
                      <a:endParaRPr lang="zh-CN" altLang="en-US" sz="1600" b="1" dirty="0">
                        <a:solidFill>
                          <a:srgbClr val="2038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E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2038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微纳精光</a:t>
                      </a:r>
                      <a:endParaRPr lang="zh-CN" altLang="en-US" sz="2000" b="1" dirty="0">
                        <a:solidFill>
                          <a:srgbClr val="2038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E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≈</a:t>
                      </a:r>
                      <a:r>
                        <a:rPr lang="en-US" altLang="zh-CN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1×1×0.2cm</a:t>
                      </a:r>
                      <a:endParaRPr lang="en-US" altLang="zh-CN" sz="20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E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E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E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5~10</a:t>
                      </a:r>
                      <a:r>
                        <a:rPr lang="zh-CN" altLang="en-US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美元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E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EF2"/>
                    </a:solidFill>
                  </a:tcPr>
                </a:tc>
              </a:tr>
            </a:tbl>
          </a:graphicData>
        </a:graphic>
      </p:graphicFrame>
      <p:pic>
        <p:nvPicPr>
          <p:cNvPr id="18" name="图片 7" descr="/private/var/folders/qc/284pp7d50rsdt_86hkk07x3w0000gn/T/com.kingsoft.wpsoffice.mac/picturecompress_20220815165802/output_45.jpgoutput_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53" y="1866796"/>
            <a:ext cx="906879" cy="596524"/>
          </a:xfrm>
          <a:prstGeom prst="rect">
            <a:avLst/>
          </a:prstGeom>
        </p:spPr>
      </p:pic>
      <p:pic>
        <p:nvPicPr>
          <p:cNvPr id="22" name="图片 21" descr="/private/var/folders/qc/284pp7d50rsdt_86hkk07x3w0000gn/T/com.kingsoft.wpsoffice.mac/picturecompress_20220815165802/output_46.pngoutput_46"/>
          <p:cNvPicPr>
            <a:picLocks noChangeAspect="1"/>
          </p:cNvPicPr>
          <p:nvPr/>
        </p:nvPicPr>
        <p:blipFill rotWithShape="1">
          <a:blip r:embed="rId5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pic>
        <p:nvPicPr>
          <p:cNvPr id="56" name="图片 55" descr="/private/var/folders/qc/284pp7d50rsdt_86hkk07x3w0000gn/T/com.kingsoft.wpsoffice.mac/picturecompress_20220815165802/output_47.pngoutput_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21" y="5222505"/>
            <a:ext cx="1305935" cy="891891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295910" y="172403"/>
            <a:ext cx="2005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技术对比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73300" y="285115"/>
            <a:ext cx="7940040" cy="398780"/>
            <a:chOff x="3634" y="372"/>
            <a:chExt cx="12504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72"/>
              <a:ext cx="121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最新光谱检测技术方案，对比传统技术拥有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绝对优势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21" name="图片 20" descr="WechatIMG30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23" name="图片 22" descr="浙大logo"/>
            <p:cNvPicPr>
              <a:picLocks noChangeAspect="1"/>
            </p:cNvPicPr>
            <p:nvPr/>
          </p:nvPicPr>
          <p:blipFill>
            <a:blip r:embed="rId8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6462389" y="989720"/>
            <a:ext cx="5433504" cy="5517043"/>
            <a:chOff x="295910" y="5576980"/>
            <a:chExt cx="11619388" cy="929783"/>
          </a:xfrm>
        </p:grpSpPr>
        <p:sp>
          <p:nvSpPr>
            <p:cNvPr id="75" name="矩形: 圆角 23"/>
            <p:cNvSpPr/>
            <p:nvPr/>
          </p:nvSpPr>
          <p:spPr>
            <a:xfrm>
              <a:off x="295910" y="5576981"/>
              <a:ext cx="11618999" cy="929782"/>
            </a:xfrm>
            <a:prstGeom prst="roundRect">
              <a:avLst>
                <a:gd name="adj" fmla="val 5088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矩形: 圆角 23"/>
            <p:cNvSpPr/>
            <p:nvPr/>
          </p:nvSpPr>
          <p:spPr>
            <a:xfrm>
              <a:off x="296299" y="5576980"/>
              <a:ext cx="11618999" cy="929782"/>
            </a:xfrm>
            <a:prstGeom prst="roundRect">
              <a:avLst>
                <a:gd name="adj" fmla="val 609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8622" y="972198"/>
            <a:ext cx="5894188" cy="5517043"/>
            <a:chOff x="295910" y="5576980"/>
            <a:chExt cx="11619388" cy="929783"/>
          </a:xfrm>
        </p:grpSpPr>
        <p:sp>
          <p:nvSpPr>
            <p:cNvPr id="72" name="矩形: 圆角 23"/>
            <p:cNvSpPr/>
            <p:nvPr/>
          </p:nvSpPr>
          <p:spPr>
            <a:xfrm>
              <a:off x="295910" y="5576981"/>
              <a:ext cx="11618999" cy="929782"/>
            </a:xfrm>
            <a:prstGeom prst="roundRect">
              <a:avLst>
                <a:gd name="adj" fmla="val 5088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矩形: 圆角 23"/>
            <p:cNvSpPr/>
            <p:nvPr/>
          </p:nvSpPr>
          <p:spPr>
            <a:xfrm>
              <a:off x="296299" y="5576980"/>
              <a:ext cx="11618999" cy="929782"/>
            </a:xfrm>
            <a:prstGeom prst="roundRect">
              <a:avLst>
                <a:gd name="adj" fmla="val 609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95447" y="2236482"/>
            <a:ext cx="5233078" cy="1227093"/>
            <a:chOff x="458343" y="2227882"/>
            <a:chExt cx="5233078" cy="122709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8343" y="2227882"/>
              <a:ext cx="5233078" cy="1227093"/>
            </a:xfrm>
            <a:prstGeom prst="roundRect">
              <a:avLst>
                <a:gd name="adj" fmla="val 7973"/>
              </a:avLst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矩形 14"/>
            <p:cNvSpPr/>
            <p:nvPr/>
          </p:nvSpPr>
          <p:spPr>
            <a:xfrm>
              <a:off x="520214" y="2626888"/>
              <a:ext cx="556122" cy="140921"/>
            </a:xfrm>
            <a:prstGeom prst="rect">
              <a:avLst/>
            </a:prstGeom>
            <a:solidFill>
              <a:srgbClr val="362F77">
                <a:alpha val="27000"/>
              </a:srgbClr>
            </a:solidFill>
            <a:ln w="28575">
              <a:solidFill>
                <a:srgbClr val="332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95447" y="3180486"/>
            <a:ext cx="5233078" cy="1227093"/>
            <a:chOff x="458343" y="3211874"/>
            <a:chExt cx="5205289" cy="116170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/>
            <a:srcRect r="1203"/>
            <a:stretch>
              <a:fillRect/>
            </a:stretch>
          </p:blipFill>
          <p:spPr>
            <a:xfrm>
              <a:off x="458343" y="3211874"/>
              <a:ext cx="5205289" cy="1161703"/>
            </a:xfrm>
            <a:prstGeom prst="roundRect">
              <a:avLst>
                <a:gd name="adj" fmla="val 8795"/>
              </a:avLst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矩形 17"/>
            <p:cNvSpPr/>
            <p:nvPr/>
          </p:nvSpPr>
          <p:spPr>
            <a:xfrm>
              <a:off x="489316" y="3618777"/>
              <a:ext cx="498459" cy="126788"/>
            </a:xfrm>
            <a:prstGeom prst="rect">
              <a:avLst/>
            </a:prstGeom>
            <a:solidFill>
              <a:srgbClr val="362F77">
                <a:alpha val="27000"/>
              </a:srgbClr>
            </a:solidFill>
            <a:ln w="28575">
              <a:solidFill>
                <a:srgbClr val="3327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0475" y="1238226"/>
            <a:ext cx="609902" cy="689826"/>
          </a:xfrm>
          <a:prstGeom prst="rect">
            <a:avLst/>
          </a:prstGeom>
        </p:spPr>
      </p:pic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8683584" y="1238226"/>
            <a:ext cx="1959610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3200" spc="3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lang="zh-CN" altLang="en-US" sz="2400" spc="300" dirty="0">
                <a:solidFill>
                  <a:srgbClr val="2F3E7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篇论文</a:t>
            </a:r>
            <a:endParaRPr lang="en-US" altLang="zh-CN" sz="2400" spc="300" dirty="0">
              <a:solidFill>
                <a:srgbClr val="2F3E7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66550" y="1238226"/>
            <a:ext cx="4240289" cy="953334"/>
            <a:chOff x="1564854" y="2289146"/>
            <a:chExt cx="4240289" cy="953334"/>
          </a:xfrm>
        </p:grpSpPr>
        <p:pic>
          <p:nvPicPr>
            <p:cNvPr id="20" name="图形 19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64854" y="2305588"/>
              <a:ext cx="803633" cy="803633"/>
            </a:xfrm>
            <a:prstGeom prst="rect">
              <a:avLst/>
            </a:prstGeom>
          </p:spPr>
        </p:pic>
        <p:sp>
          <p:nvSpPr>
            <p:cNvPr id="36" name="Rectangle 3"/>
            <p:cNvSpPr txBox="1">
              <a:spLocks noChangeArrowheads="1"/>
            </p:cNvSpPr>
            <p:nvPr/>
          </p:nvSpPr>
          <p:spPr bwMode="auto">
            <a:xfrm>
              <a:off x="2501922" y="2289146"/>
              <a:ext cx="2449195" cy="648512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0"/>
              <a:r>
                <a:rPr lang="en-US" altLang="zh-CN" sz="3600" spc="300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2800" spc="300" dirty="0">
                  <a:solidFill>
                    <a:srgbClr val="2F3E7A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项专利</a:t>
              </a:r>
              <a:r>
                <a:rPr lang="en-US" altLang="zh-CN" sz="2000" spc="300" baseline="70000" dirty="0">
                  <a:solidFill>
                    <a:srgbClr val="2F3E7A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spc="300" baseline="70000" dirty="0">
                <a:solidFill>
                  <a:srgbClr val="2F3E7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491415" y="2873148"/>
              <a:ext cx="3313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pc="3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另含</a:t>
              </a:r>
              <a:r>
                <a:rPr lang="en-US" altLang="zh-CN" b="1" spc="300" dirty="0">
                  <a:solidFill>
                    <a:srgbClr val="C00000"/>
                  </a:solidFill>
                  <a:latin typeface="Helvetica" pitchFamily="2" charset="0"/>
                  <a:ea typeface="微软雅黑" panose="020B0503020204020204" pitchFamily="34" charset="-122"/>
                </a:rPr>
                <a:t>3</a:t>
              </a:r>
              <a:r>
                <a:rPr lang="zh-CN" altLang="en-US" spc="3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项正在受理发明专利</a:t>
              </a:r>
              <a:endParaRPr lang="en-US" altLang="zh-CN" spc="3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546757" y="279012"/>
            <a:ext cx="754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微纳精光拥有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zh-CN" altLang="en-US" sz="20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论文、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专利，筑牢技术壁垒</a:t>
            </a:r>
            <a:endParaRPr lang="zh-CN" altLang="en-US" sz="20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/private/var/folders/qc/284pp7d50rsdt_86hkk07x3w0000gn/T/com.kingsoft.wpsoffice.mac/picturecompress_20220815165802/output_49.pngoutput_49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591050" y="3971202"/>
            <a:ext cx="5241873" cy="1528642"/>
          </a:xfrm>
          <a:prstGeom prst="roundRect">
            <a:avLst>
              <a:gd name="adj" fmla="val 8795"/>
            </a:avLst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/private/var/folders/qc/284pp7d50rsdt_86hkk07x3w0000gn/T/com.kingsoft.wpsoffice.mac/picturecompress_20220815165802/output_50.pngoutput_50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591506" y="5099019"/>
            <a:ext cx="5240960" cy="1252510"/>
          </a:xfrm>
          <a:prstGeom prst="roundRect">
            <a:avLst>
              <a:gd name="adj" fmla="val 8795"/>
            </a:avLst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1" name="等腰三角形 70"/>
          <p:cNvSpPr/>
          <p:nvPr/>
        </p:nvSpPr>
        <p:spPr>
          <a:xfrm rot="5400000">
            <a:off x="2253261" y="368481"/>
            <a:ext cx="250023" cy="21553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3E7A"/>
              </a:solidFill>
            </a:endParaRPr>
          </a:p>
        </p:txBody>
      </p:sp>
      <p:sp>
        <p:nvSpPr>
          <p:cNvPr id="48" name="灯片编号占位符 1"/>
          <p:cNvSpPr txBox="1"/>
          <p:nvPr/>
        </p:nvSpPr>
        <p:spPr>
          <a:xfrm>
            <a:off x="9350377" y="6489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22590" y="4593798"/>
            <a:ext cx="32492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公司首席技术官张建彬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75626" y="5668121"/>
            <a:ext cx="32492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公司首席算法科学家崔浩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670213" y="5884405"/>
            <a:ext cx="380365" cy="180083"/>
          </a:xfrm>
          <a:prstGeom prst="rect">
            <a:avLst/>
          </a:prstGeom>
          <a:solidFill>
            <a:srgbClr val="362F77">
              <a:alpha val="27000"/>
            </a:srgbClr>
          </a:solidFill>
          <a:ln w="28575">
            <a:solidFill>
              <a:srgbClr val="332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 descr="/private/var/folders/qc/284pp7d50rsdt_86hkk07x3w0000gn/T/com.kingsoft.wpsoffice.mac/picturecompress_20220815165802/output_51.pngoutput_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102481">
            <a:off x="6199110" y="5623717"/>
            <a:ext cx="1127336" cy="1127336"/>
          </a:xfrm>
          <a:prstGeom prst="rect">
            <a:avLst/>
          </a:prstGeom>
        </p:spPr>
      </p:pic>
      <p:sp>
        <p:nvSpPr>
          <p:cNvPr id="58" name="椭圆 57"/>
          <p:cNvSpPr/>
          <p:nvPr/>
        </p:nvSpPr>
        <p:spPr>
          <a:xfrm>
            <a:off x="6663670" y="5725877"/>
            <a:ext cx="499967" cy="50243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6447706" y="5856988"/>
            <a:ext cx="938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崔浩</a:t>
            </a: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" name="图片 59" descr="/private/var/folders/qc/284pp7d50rsdt_86hkk07x3w0000gn/T/com.kingsoft.wpsoffice.mac/picturecompress_20220815165802/output_52.pngoutput_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330049">
            <a:off x="6382069" y="4077367"/>
            <a:ext cx="1281620" cy="1281620"/>
          </a:xfrm>
          <a:prstGeom prst="rect">
            <a:avLst/>
          </a:prstGeom>
        </p:spPr>
      </p:pic>
      <p:sp>
        <p:nvSpPr>
          <p:cNvPr id="61" name="椭圆 60"/>
          <p:cNvSpPr/>
          <p:nvPr/>
        </p:nvSpPr>
        <p:spPr>
          <a:xfrm>
            <a:off x="6991467" y="4614538"/>
            <a:ext cx="548760" cy="54801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6796164" y="4764723"/>
            <a:ext cx="938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张建彬</a:t>
            </a:r>
            <a:endParaRPr lang="zh-CN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56444" y="2307230"/>
            <a:ext cx="3395386" cy="4048281"/>
            <a:chOff x="2921867" y="2582234"/>
            <a:chExt cx="2985302" cy="355934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867" y="2582234"/>
              <a:ext cx="1015892" cy="143748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974" y="2588035"/>
              <a:ext cx="1003489" cy="149093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463" y="2599333"/>
              <a:ext cx="1013706" cy="148830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157" y="3686239"/>
              <a:ext cx="991451" cy="136343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1" t="3241" r="1508" b="330"/>
            <a:stretch>
              <a:fillRect/>
            </a:stretch>
          </p:blipFill>
          <p:spPr>
            <a:xfrm>
              <a:off x="3895731" y="3691646"/>
              <a:ext cx="1004863" cy="147346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292" y="3691645"/>
              <a:ext cx="1009877" cy="146985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469" y="4751318"/>
              <a:ext cx="983289" cy="138975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6354" y="4739598"/>
              <a:ext cx="989997" cy="14014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96" t="3000" r="1596" b="1107"/>
            <a:stretch>
              <a:fillRect/>
            </a:stretch>
          </p:blipFill>
          <p:spPr>
            <a:xfrm>
              <a:off x="4880920" y="4721834"/>
              <a:ext cx="1019828" cy="141974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0" name="图片 39" descr="/private/var/folders/qc/284pp7d50rsdt_86hkk07x3w0000gn/T/com.kingsoft.wpsoffice.mac/picturecompress_20220815165802/output_53.pngoutput_5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6239" y="2290188"/>
            <a:ext cx="1775666" cy="2545404"/>
          </a:xfrm>
          <a:prstGeom prst="rect">
            <a:avLst/>
          </a:prstGeom>
        </p:spPr>
      </p:pic>
      <p:pic>
        <p:nvPicPr>
          <p:cNvPr id="9" name="图片 8" descr="/private/var/folders/qc/284pp7d50rsdt_86hkk07x3w0000gn/T/com.kingsoft.wpsoffice.mac/picturecompress_20220815165802/output_54.pngoutput_5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0461" y="3892041"/>
            <a:ext cx="1750208" cy="2459488"/>
          </a:xfrm>
          <a:prstGeom prst="rect">
            <a:avLst/>
          </a:prstGeom>
          <a:effectLst/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28" name="组合 27"/>
          <p:cNvGrpSpPr/>
          <p:nvPr/>
        </p:nvGrpSpPr>
        <p:grpSpPr>
          <a:xfrm rot="1946573">
            <a:off x="369180" y="4359763"/>
            <a:ext cx="1789417" cy="1789417"/>
            <a:chOff x="6351313" y="6949011"/>
            <a:chExt cx="1870344" cy="1870344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26844">
              <a:off x="6351313" y="6949011"/>
              <a:ext cx="1870344" cy="1870344"/>
            </a:xfrm>
            <a:prstGeom prst="rect">
              <a:avLst/>
            </a:prstGeom>
          </p:spPr>
        </p:pic>
        <p:sp>
          <p:nvSpPr>
            <p:cNvPr id="30" name="椭圆 29"/>
            <p:cNvSpPr/>
            <p:nvPr/>
          </p:nvSpPr>
          <p:spPr>
            <a:xfrm>
              <a:off x="6946074" y="7053897"/>
              <a:ext cx="832243" cy="8322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 rot="19658554">
              <a:off x="6877297" y="7418634"/>
              <a:ext cx="675560" cy="289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张建彬</a:t>
              </a:r>
              <a:endParaRPr lang="zh-CN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19658554">
              <a:off x="7336816" y="7177797"/>
              <a:ext cx="514714" cy="289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崔浩</a:t>
              </a:r>
              <a:endParaRPr lang="zh-CN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5" name="图片 4" descr="WechatIMG30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19" name="图片 18" descr="浙大logo"/>
            <p:cNvPicPr>
              <a:picLocks noChangeAspect="1"/>
            </p:cNvPicPr>
            <p:nvPr/>
          </p:nvPicPr>
          <p:blipFill>
            <a:blip r:embed="rId24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pic>
        <p:nvPicPr>
          <p:cNvPr id="26" name="图片 25" descr="/private/var/folders/qc/284pp7d50rsdt_86hkk07x3w0000gn/T/com.kingsoft.wpsoffice.mac/picturecompress_20220815165802/output_55.pngoutput_55"/>
          <p:cNvPicPr>
            <a:picLocks noChangeAspect="1"/>
          </p:cNvPicPr>
          <p:nvPr/>
        </p:nvPicPr>
        <p:blipFill rotWithShape="1">
          <a:blip r:embed="rId25"/>
          <a:srcRect l="17472" t="17984" r="18276" b="66822"/>
          <a:stretch>
            <a:fillRect/>
          </a:stretch>
        </p:blipFill>
        <p:spPr>
          <a:xfrm>
            <a:off x="239862" y="409421"/>
            <a:ext cx="2255803" cy="54110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68910" y="173990"/>
            <a:ext cx="2061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论文专利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-17882" y="6582823"/>
            <a:ext cx="7216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</a:t>
            </a:r>
            <a:r>
              <a:rPr lang="zh-CN" altLang="en-US" sz="800" dirty="0"/>
              <a:t> 专利：依据</a:t>
            </a:r>
            <a:r>
              <a:rPr lang="en-US" altLang="zh-CN" sz="800" dirty="0"/>
              <a:t>《</a:t>
            </a:r>
            <a:r>
              <a:rPr lang="zh-CN" altLang="en-US" sz="800" dirty="0"/>
              <a:t>浙江大学专利管理实施细则</a:t>
            </a:r>
            <a:r>
              <a:rPr lang="en-US" altLang="zh-CN" sz="800" dirty="0"/>
              <a:t>》</a:t>
            </a:r>
            <a:r>
              <a:rPr lang="zh-CN" altLang="en-US" sz="800" dirty="0"/>
              <a:t>，专利的知识产权暂归学校所有，公司于</a:t>
            </a:r>
            <a:r>
              <a:rPr lang="en-US" altLang="zh-CN" sz="800" dirty="0"/>
              <a:t>3</a:t>
            </a:r>
            <a:r>
              <a:rPr lang="zh-CN" altLang="en-US" sz="800" dirty="0"/>
              <a:t>年内免费使用专利，</a:t>
            </a:r>
            <a:r>
              <a:rPr lang="en-US" altLang="zh-CN" sz="800" dirty="0"/>
              <a:t>3</a:t>
            </a:r>
            <a:r>
              <a:rPr lang="zh-CN" altLang="en-US" sz="800" dirty="0"/>
              <a:t>年后购买专利归公司所有</a:t>
            </a:r>
            <a:endParaRPr lang="en-US" sz="8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 descr="/private/var/folders/qc/284pp7d50rsdt_86hkk07x3w0000gn/T/com.kingsoft.wpsoffice.mac/picturecompress_20220815165802/output_56.pngoutput_56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9133205" y="3311843"/>
            <a:ext cx="2764790" cy="1297940"/>
            <a:chOff x="295909" y="982941"/>
            <a:chExt cx="6196963" cy="2861136"/>
          </a:xfrm>
        </p:grpSpPr>
        <p:sp>
          <p:nvSpPr>
            <p:cNvPr id="56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219190" y="3311208"/>
            <a:ext cx="2764790" cy="1297940"/>
            <a:chOff x="295909" y="982941"/>
            <a:chExt cx="6196963" cy="2861136"/>
          </a:xfrm>
        </p:grpSpPr>
        <p:sp>
          <p:nvSpPr>
            <p:cNvPr id="53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9112885" y="5193348"/>
            <a:ext cx="2764790" cy="1297940"/>
            <a:chOff x="295909" y="982941"/>
            <a:chExt cx="6196963" cy="2861136"/>
          </a:xfrm>
        </p:grpSpPr>
        <p:sp>
          <p:nvSpPr>
            <p:cNvPr id="50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18555" y="5190808"/>
            <a:ext cx="2764790" cy="1297940"/>
            <a:chOff x="295909" y="982941"/>
            <a:chExt cx="6196963" cy="2861136"/>
          </a:xfrm>
        </p:grpSpPr>
        <p:sp>
          <p:nvSpPr>
            <p:cNvPr id="46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86760" y="1088073"/>
            <a:ext cx="2713990" cy="5451475"/>
            <a:chOff x="295909" y="982941"/>
            <a:chExt cx="6196963" cy="2861136"/>
          </a:xfrm>
        </p:grpSpPr>
        <p:sp>
          <p:nvSpPr>
            <p:cNvPr id="36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90195" y="1065848"/>
            <a:ext cx="2764790" cy="5451475"/>
            <a:chOff x="295909" y="982941"/>
            <a:chExt cx="6196963" cy="2861136"/>
          </a:xfrm>
        </p:grpSpPr>
        <p:sp>
          <p:nvSpPr>
            <p:cNvPr id="73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文本框 13"/>
          <p:cNvSpPr txBox="1">
            <a:spLocks noChangeArrowheads="1"/>
          </p:cNvSpPr>
          <p:nvPr/>
        </p:nvSpPr>
        <p:spPr bwMode="auto">
          <a:xfrm>
            <a:off x="2818765" y="3205739"/>
            <a:ext cx="3689350" cy="293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张建彬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首席技术官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ts val="600"/>
              </a:spcBef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光电学院博士生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ts val="600"/>
              </a:spcBef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党员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ts val="600"/>
              </a:spcBef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共发表SCI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ts val="600"/>
              </a:spcBef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国家发明专利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ts val="600"/>
              </a:spcBef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一维微纳光波导的光学传输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ts val="600"/>
              </a:spcBef>
            </a:pP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研制了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2μm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波段的微型光学自相关仪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9" name="图片 88" descr="/private/var/folders/qc/284pp7d50rsdt_86hkk07x3w0000gn/T/com.kingsoft.wpsoffice.mac/picturecompress_20220815165802/output_57.pngoutput_57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42715" y="1300798"/>
            <a:ext cx="1452245" cy="1868805"/>
          </a:xfrm>
          <a:prstGeom prst="rect">
            <a:avLst/>
          </a:prstGeom>
        </p:spPr>
      </p:pic>
      <p:sp>
        <p:nvSpPr>
          <p:cNvPr id="91" name="文本框 10"/>
          <p:cNvSpPr txBox="1">
            <a:spLocks noChangeArrowheads="1"/>
          </p:cNvSpPr>
          <p:nvPr/>
        </p:nvSpPr>
        <p:spPr bwMode="auto">
          <a:xfrm>
            <a:off x="-148590" y="3189923"/>
            <a:ext cx="3689350" cy="321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丁继峥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首席执行官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浙江大学机器人工程本科生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预备党员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ITP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（创新创业管理强化班）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柔灵科技实习（信号处理算法工程师）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待发表脑电相关发明专利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藕舫天使实习（投资助理）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项光谱仪相关专利正在受理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一篇光谱相关综述正在发表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" name="图片 11" descr="/private/var/folders/qc/284pp7d50rsdt_86hkk07x3w0000gn/T/com.kingsoft.wpsoffice.mac/picturecompress_20220815165802/output_58.pngoutput_5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1070" y="1300798"/>
            <a:ext cx="1534795" cy="186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" name="组合 57"/>
          <p:cNvGrpSpPr/>
          <p:nvPr/>
        </p:nvGrpSpPr>
        <p:grpSpPr>
          <a:xfrm>
            <a:off x="6223000" y="1421448"/>
            <a:ext cx="5669280" cy="1306195"/>
            <a:chOff x="9799" y="2757"/>
            <a:chExt cx="8928" cy="2057"/>
          </a:xfrm>
        </p:grpSpPr>
        <p:grpSp>
          <p:nvGrpSpPr>
            <p:cNvPr id="39" name="组合 38"/>
            <p:cNvGrpSpPr/>
            <p:nvPr/>
          </p:nvGrpSpPr>
          <p:grpSpPr>
            <a:xfrm>
              <a:off x="9799" y="2757"/>
              <a:ext cx="4354" cy="2044"/>
              <a:chOff x="295909" y="982941"/>
              <a:chExt cx="6196963" cy="2861136"/>
            </a:xfrm>
          </p:grpSpPr>
          <p:sp>
            <p:nvSpPr>
              <p:cNvPr id="40" name="矩形: 圆角 72"/>
              <p:cNvSpPr/>
              <p:nvPr/>
            </p:nvSpPr>
            <p:spPr>
              <a:xfrm>
                <a:off x="295909" y="994728"/>
                <a:ext cx="6195541" cy="2849349"/>
              </a:xfrm>
              <a:prstGeom prst="roundRect">
                <a:avLst>
                  <a:gd name="adj" fmla="val 4446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016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: 圆角 73"/>
              <p:cNvSpPr/>
              <p:nvPr/>
            </p:nvSpPr>
            <p:spPr>
              <a:xfrm>
                <a:off x="297331" y="982941"/>
                <a:ext cx="6195541" cy="2849349"/>
              </a:xfrm>
              <a:prstGeom prst="roundRect">
                <a:avLst>
                  <a:gd name="adj" fmla="val 4590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016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9903" y="2944"/>
              <a:ext cx="4600" cy="1699"/>
              <a:chOff x="10675" y="2693"/>
              <a:chExt cx="3989" cy="1425"/>
            </a:xfrm>
          </p:grpSpPr>
          <p:sp>
            <p:nvSpPr>
              <p:cNvPr id="77" name="文本框 26"/>
              <p:cNvSpPr txBox="1">
                <a:spLocks noChangeArrowheads="1"/>
              </p:cNvSpPr>
              <p:nvPr/>
            </p:nvSpPr>
            <p:spPr bwMode="auto">
              <a:xfrm>
                <a:off x="11922" y="2706"/>
                <a:ext cx="857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500" b="1" dirty="0">
                    <a:solidFill>
                      <a:srgbClr val="2F3E7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崔浩</a:t>
                </a:r>
                <a:endParaRPr lang="zh-CN" altLang="en-US" sz="15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文本框 27"/>
              <p:cNvSpPr txBox="1">
                <a:spLocks noChangeArrowheads="1"/>
              </p:cNvSpPr>
              <p:nvPr/>
            </p:nvSpPr>
            <p:spPr bwMode="auto">
              <a:xfrm>
                <a:off x="12702" y="2748"/>
                <a:ext cx="1288" cy="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硬件工程师</a:t>
                </a:r>
                <a:endPara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>
                <a:off x="11979" y="3145"/>
                <a:ext cx="2127" cy="0"/>
              </a:xfrm>
              <a:prstGeom prst="line">
                <a:avLst/>
              </a:prstGeom>
              <a:ln w="12700">
                <a:solidFill>
                  <a:srgbClr val="2F3E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84"/>
              <p:cNvSpPr txBox="1">
                <a:spLocks noChangeArrowheads="1"/>
              </p:cNvSpPr>
              <p:nvPr/>
            </p:nvSpPr>
            <p:spPr bwMode="auto">
              <a:xfrm>
                <a:off x="11882" y="3126"/>
                <a:ext cx="2782" cy="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信电学院博士生 团员</a:t>
                </a:r>
                <a:endPara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第一作者</a:t>
                </a:r>
                <a:r>
                  <a: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SCI3</a:t>
                </a:r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篇</a:t>
                </a:r>
                <a:endPara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发明专利</a:t>
                </a:r>
                <a:r>
                  <a: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</a:t>
                </a:r>
                <a:endPara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95" name="图片 53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08" t="1053" r="21957" b="9048"/>
              <a:stretch>
                <a:fillRect/>
              </a:stretch>
            </p:blipFill>
            <p:spPr bwMode="auto">
              <a:xfrm>
                <a:off x="10675" y="2693"/>
                <a:ext cx="1131" cy="142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19050">
                <a:solidFill>
                  <a:schemeClr val="bg2">
                    <a:lumMod val="90000"/>
                  </a:schemeClr>
                </a:solidFill>
              </a:ln>
              <a:effectLst/>
            </p:spPr>
          </p:pic>
        </p:grpSp>
        <p:grpSp>
          <p:nvGrpSpPr>
            <p:cNvPr id="32" name="组合 31"/>
            <p:cNvGrpSpPr/>
            <p:nvPr/>
          </p:nvGrpSpPr>
          <p:grpSpPr>
            <a:xfrm>
              <a:off x="14341" y="2770"/>
              <a:ext cx="4386" cy="2044"/>
              <a:chOff x="14348" y="3017"/>
              <a:chExt cx="4386" cy="2044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14348" y="3017"/>
                <a:ext cx="4354" cy="2044"/>
                <a:chOff x="295909" y="982941"/>
                <a:chExt cx="6196963" cy="2861136"/>
              </a:xfrm>
            </p:grpSpPr>
            <p:sp>
              <p:nvSpPr>
                <p:cNvPr id="43" name="矩形: 圆角 72"/>
                <p:cNvSpPr/>
                <p:nvPr/>
              </p:nvSpPr>
              <p:spPr>
                <a:xfrm>
                  <a:off x="295909" y="994728"/>
                  <a:ext cx="6195541" cy="2849349"/>
                </a:xfrm>
                <a:prstGeom prst="roundRect">
                  <a:avLst>
                    <a:gd name="adj" fmla="val 4446"/>
                  </a:avLst>
                </a:prstGeom>
                <a:solidFill>
                  <a:srgbClr val="EBEEF3"/>
                </a:solidFill>
                <a:ln w="38100">
                  <a:noFill/>
                </a:ln>
                <a:effectLst>
                  <a:outerShdw blurRad="63500" dist="1016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矩形: 圆角 73"/>
                <p:cNvSpPr/>
                <p:nvPr/>
              </p:nvSpPr>
              <p:spPr>
                <a:xfrm>
                  <a:off x="297331" y="982941"/>
                  <a:ext cx="6195541" cy="2849349"/>
                </a:xfrm>
                <a:prstGeom prst="roundRect">
                  <a:avLst>
                    <a:gd name="adj" fmla="val 4590"/>
                  </a:avLst>
                </a:prstGeom>
                <a:solidFill>
                  <a:srgbClr val="EBEEF3"/>
                </a:solidFill>
                <a:ln w="38100">
                  <a:noFill/>
                </a:ln>
                <a:effectLst>
                  <a:outerShdw blurRad="63500" dist="101600" dir="2700000" algn="tl" rotWithShape="0">
                    <a:srgbClr val="D1D9E6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4488" y="3183"/>
                <a:ext cx="4246" cy="1707"/>
                <a:chOff x="14752" y="2505"/>
                <a:chExt cx="4170" cy="1561"/>
              </a:xfrm>
            </p:grpSpPr>
            <p:cxnSp>
              <p:nvCxnSpPr>
                <p:cNvPr id="75" name="直接连接符 74"/>
                <p:cNvCxnSpPr/>
                <p:nvPr/>
              </p:nvCxnSpPr>
              <p:spPr>
                <a:xfrm>
                  <a:off x="16236" y="3004"/>
                  <a:ext cx="2062" cy="0"/>
                </a:xfrm>
                <a:prstGeom prst="line">
                  <a:avLst/>
                </a:prstGeom>
                <a:ln w="12700">
                  <a:solidFill>
                    <a:srgbClr val="2F3E7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文本框 26"/>
                <p:cNvSpPr txBox="1">
                  <a:spLocks noChangeArrowheads="1"/>
                </p:cNvSpPr>
                <p:nvPr/>
              </p:nvSpPr>
              <p:spPr bwMode="auto">
                <a:xfrm>
                  <a:off x="16141" y="2525"/>
                  <a:ext cx="1225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500" b="1" dirty="0">
                      <a:solidFill>
                        <a:srgbClr val="2F3E7A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余文</a:t>
                  </a:r>
                  <a:endParaRPr lang="zh-CN" altLang="en-US" sz="1500" b="1" dirty="0">
                    <a:solidFill>
                      <a:srgbClr val="2F3E7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7" name="文本框 27"/>
                <p:cNvSpPr txBox="1">
                  <a:spLocks noChangeArrowheads="1"/>
                </p:cNvSpPr>
                <p:nvPr/>
              </p:nvSpPr>
              <p:spPr bwMode="auto">
                <a:xfrm>
                  <a:off x="16975" y="2550"/>
                  <a:ext cx="1894" cy="3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软件工程师</a:t>
                  </a:r>
                  <a:endPara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8" name="文本框 84"/>
                <p:cNvSpPr txBox="1">
                  <a:spLocks noChangeArrowheads="1"/>
                </p:cNvSpPr>
                <p:nvPr/>
              </p:nvSpPr>
              <p:spPr bwMode="auto">
                <a:xfrm>
                  <a:off x="16140" y="2984"/>
                  <a:ext cx="2782" cy="10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光电学院博士生 党员</a:t>
                  </a:r>
                  <a:endPara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第一作者</a:t>
                  </a:r>
                  <a:r>
                    <a:rPr lang="en-US" altLang="zh-CN" sz="1100" dirty="0" err="1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SCI2</a:t>
                  </a: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篇</a:t>
                  </a:r>
                  <a:endPara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研究微纳光纤传感</a:t>
                  </a:r>
                  <a:endPara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99" name="图片 98"/>
                <p:cNvPicPr/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52" y="2505"/>
                  <a:ext cx="1225" cy="1554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 w="19050">
                  <a:solidFill>
                    <a:schemeClr val="bg2">
                      <a:lumMod val="90000"/>
                    </a:schemeClr>
                  </a:solidFill>
                </a:ln>
                <a:effectLst/>
              </p:spPr>
            </p:pic>
          </p:grpSp>
        </p:grpSp>
      </p:grpSp>
      <p:grpSp>
        <p:nvGrpSpPr>
          <p:cNvPr id="20" name="组合 19"/>
          <p:cNvGrpSpPr/>
          <p:nvPr/>
        </p:nvGrpSpPr>
        <p:grpSpPr>
          <a:xfrm>
            <a:off x="6279515" y="5277168"/>
            <a:ext cx="2608580" cy="1111885"/>
            <a:chOff x="10666" y="4383"/>
            <a:chExt cx="4108" cy="1694"/>
          </a:xfrm>
        </p:grpSpPr>
        <p:sp>
          <p:nvSpPr>
            <p:cNvPr id="4108" name="文本框 60"/>
            <p:cNvSpPr txBox="1">
              <a:spLocks noChangeArrowheads="1"/>
            </p:cNvSpPr>
            <p:nvPr/>
          </p:nvSpPr>
          <p:spPr bwMode="auto">
            <a:xfrm>
              <a:off x="12138" y="4383"/>
              <a:ext cx="1222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500" b="1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姜雨彤</a:t>
              </a:r>
              <a:endParaRPr lang="zh-CN" altLang="en-US" sz="1500" b="1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9" name="文本框 62"/>
            <p:cNvSpPr txBox="1">
              <a:spLocks noChangeArrowheads="1"/>
            </p:cNvSpPr>
            <p:nvPr/>
          </p:nvSpPr>
          <p:spPr bwMode="auto">
            <a:xfrm>
              <a:off x="13175" y="4414"/>
              <a:ext cx="1599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首席运营官</a:t>
              </a:r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12098" y="4890"/>
              <a:ext cx="2063" cy="0"/>
            </a:xfrm>
            <a:prstGeom prst="line">
              <a:avLst/>
            </a:prstGeom>
            <a:ln w="12700">
              <a:solidFill>
                <a:srgbClr val="2F3E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6" name="文本框 115"/>
            <p:cNvSpPr txBox="1">
              <a:spLocks noChangeArrowheads="1"/>
            </p:cNvSpPr>
            <p:nvPr/>
          </p:nvSpPr>
          <p:spPr bwMode="auto">
            <a:xfrm>
              <a:off x="12098" y="4932"/>
              <a:ext cx="2610" cy="1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信电学院本科生 党员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口才协会副会长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辅修ITP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图片 1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0666" y="4415"/>
              <a:ext cx="1247" cy="1644"/>
            </a:xfrm>
            <a:prstGeom prst="roundRect">
              <a:avLst>
                <a:gd name="adj" fmla="val 9057"/>
              </a:avLst>
            </a:prstGeom>
            <a:ln w="15875">
              <a:solidFill>
                <a:srgbClr val="D0CECE"/>
              </a:solidFill>
            </a:ln>
          </p:spPr>
        </p:pic>
      </p:grpSp>
      <p:grpSp>
        <p:nvGrpSpPr>
          <p:cNvPr id="17" name="组合 16"/>
          <p:cNvGrpSpPr/>
          <p:nvPr/>
        </p:nvGrpSpPr>
        <p:grpSpPr>
          <a:xfrm>
            <a:off x="9174480" y="5263833"/>
            <a:ext cx="2854325" cy="1115060"/>
            <a:chOff x="10658" y="6294"/>
            <a:chExt cx="4016" cy="1473"/>
          </a:xfrm>
        </p:grpSpPr>
        <p:sp>
          <p:nvSpPr>
            <p:cNvPr id="80" name="文本框 26"/>
            <p:cNvSpPr txBox="1">
              <a:spLocks noChangeArrowheads="1"/>
            </p:cNvSpPr>
            <p:nvPr/>
          </p:nvSpPr>
          <p:spPr bwMode="auto">
            <a:xfrm>
              <a:off x="11910" y="6294"/>
              <a:ext cx="1131" cy="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500" b="1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李韶仪</a:t>
              </a:r>
              <a:endParaRPr lang="zh-CN" altLang="en-US" sz="1500" b="1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27"/>
            <p:cNvSpPr txBox="1">
              <a:spLocks noChangeArrowheads="1"/>
            </p:cNvSpPr>
            <p:nvPr/>
          </p:nvSpPr>
          <p:spPr bwMode="auto">
            <a:xfrm>
              <a:off x="12877" y="6330"/>
              <a:ext cx="1088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产品总监</a:t>
              </a:r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12015" y="6732"/>
              <a:ext cx="2127" cy="0"/>
            </a:xfrm>
            <a:prstGeom prst="line">
              <a:avLst/>
            </a:prstGeom>
            <a:ln w="12700">
              <a:solidFill>
                <a:srgbClr val="2F3E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4"/>
            <p:cNvSpPr txBox="1">
              <a:spLocks noChangeArrowheads="1"/>
            </p:cNvSpPr>
            <p:nvPr/>
          </p:nvSpPr>
          <p:spPr bwMode="auto">
            <a:xfrm>
              <a:off x="11892" y="6775"/>
              <a:ext cx="2782" cy="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公管学院本科生 预备党员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一等奖学金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辅修IT</a:t>
              </a:r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0658" y="6312"/>
              <a:ext cx="1165" cy="1425"/>
            </a:xfrm>
            <a:prstGeom prst="roundRect">
              <a:avLst>
                <a:gd name="adj" fmla="val 8771"/>
              </a:avLst>
            </a:prstGeom>
            <a:solidFill>
              <a:srgbClr val="FFFFFF"/>
            </a:solidFill>
            <a:ln w="15875">
              <a:solidFill>
                <a:srgbClr val="D0CECE"/>
              </a:solidFill>
            </a:ln>
          </p:spPr>
        </p:pic>
      </p:grpSp>
      <p:grpSp>
        <p:nvGrpSpPr>
          <p:cNvPr id="19" name="组合 18"/>
          <p:cNvGrpSpPr/>
          <p:nvPr/>
        </p:nvGrpSpPr>
        <p:grpSpPr>
          <a:xfrm>
            <a:off x="6289040" y="3452813"/>
            <a:ext cx="2893695" cy="1193165"/>
            <a:chOff x="14790" y="6308"/>
            <a:chExt cx="3414" cy="1362"/>
          </a:xfrm>
        </p:grpSpPr>
        <p:sp>
          <p:nvSpPr>
            <p:cNvPr id="4151" name="文本框 139"/>
            <p:cNvSpPr txBox="1">
              <a:spLocks noChangeArrowheads="1"/>
            </p:cNvSpPr>
            <p:nvPr/>
          </p:nvSpPr>
          <p:spPr bwMode="auto">
            <a:xfrm>
              <a:off x="15922" y="6308"/>
              <a:ext cx="1172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5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姜建飞</a:t>
              </a:r>
              <a:endParaRPr lang="zh-CN" altLang="en-US" sz="15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2" name="文本框 140"/>
            <p:cNvSpPr txBox="1">
              <a:spLocks noChangeArrowheads="1"/>
            </p:cNvSpPr>
            <p:nvPr/>
          </p:nvSpPr>
          <p:spPr bwMode="auto">
            <a:xfrm>
              <a:off x="16748" y="6345"/>
              <a:ext cx="1398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项目总监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2" name="直接连接符 141"/>
            <p:cNvCxnSpPr/>
            <p:nvPr/>
          </p:nvCxnSpPr>
          <p:spPr>
            <a:xfrm>
              <a:off x="15922" y="6688"/>
              <a:ext cx="1889" cy="0"/>
            </a:xfrm>
            <a:prstGeom prst="line">
              <a:avLst/>
            </a:prstGeom>
            <a:ln w="12700">
              <a:solidFill>
                <a:srgbClr val="2F3E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4" name="文本框 142"/>
            <p:cNvSpPr txBox="1">
              <a:spLocks noChangeArrowheads="1"/>
            </p:cNvSpPr>
            <p:nvPr/>
          </p:nvSpPr>
          <p:spPr bwMode="auto">
            <a:xfrm>
              <a:off x="15817" y="6758"/>
              <a:ext cx="2387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“万人计划”青年拔尖人才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国家科学技术进步奖二等奖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picture 7"/>
            <p:cNvPicPr/>
            <p:nvPr/>
          </p:nvPicPr>
          <p:blipFill>
            <a:blip r:embed="rId8"/>
            <a:srcRect l="8341" r="8911"/>
            <a:stretch>
              <a:fillRect/>
            </a:stretch>
          </p:blipFill>
          <p:spPr>
            <a:xfrm>
              <a:off x="14790" y="6326"/>
              <a:ext cx="977" cy="1232"/>
            </a:xfrm>
            <a:prstGeom prst="roundRect">
              <a:avLst>
                <a:gd name="adj" fmla="val 11140"/>
              </a:avLst>
            </a:prstGeom>
            <a:solidFill>
              <a:srgbClr val="FFFFFF"/>
            </a:solidFill>
            <a:ln w="15875">
              <a:solidFill>
                <a:srgbClr val="D0CECE"/>
              </a:solidFill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9205595" y="3414713"/>
            <a:ext cx="2783840" cy="1169035"/>
            <a:chOff x="14662" y="4795"/>
            <a:chExt cx="4384" cy="1781"/>
          </a:xfrm>
        </p:grpSpPr>
        <p:sp>
          <p:nvSpPr>
            <p:cNvPr id="4118" name="文本框 123"/>
            <p:cNvSpPr txBox="1">
              <a:spLocks noChangeArrowheads="1"/>
            </p:cNvSpPr>
            <p:nvPr/>
          </p:nvSpPr>
          <p:spPr bwMode="auto">
            <a:xfrm>
              <a:off x="16176" y="4795"/>
              <a:ext cx="1220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5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徐鲁江</a:t>
              </a:r>
              <a:endParaRPr lang="zh-CN" altLang="en-US" sz="15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9" name="文本框 124"/>
            <p:cNvSpPr txBox="1">
              <a:spLocks noChangeArrowheads="1"/>
            </p:cNvSpPr>
            <p:nvPr/>
          </p:nvSpPr>
          <p:spPr bwMode="auto">
            <a:xfrm>
              <a:off x="17258" y="4853"/>
              <a:ext cx="1457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销售总监</a:t>
              </a:r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6" name="直接连接符 125"/>
            <p:cNvCxnSpPr/>
            <p:nvPr/>
          </p:nvCxnSpPr>
          <p:spPr>
            <a:xfrm>
              <a:off x="16176" y="5336"/>
              <a:ext cx="2224" cy="0"/>
            </a:xfrm>
            <a:prstGeom prst="line">
              <a:avLst/>
            </a:prstGeom>
            <a:ln w="12700">
              <a:solidFill>
                <a:srgbClr val="2F3E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1" name="文本框 126"/>
            <p:cNvSpPr txBox="1">
              <a:spLocks noChangeArrowheads="1"/>
            </p:cNvSpPr>
            <p:nvPr/>
          </p:nvSpPr>
          <p:spPr bwMode="auto">
            <a:xfrm>
              <a:off x="15931" y="5429"/>
              <a:ext cx="3115" cy="1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英伦科技股份有限公司产品总监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微纳光谱科技有限公司总经理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picture 6"/>
            <p:cNvPicPr/>
            <p:nvPr/>
          </p:nvPicPr>
          <p:blipFill>
            <a:blip r:embed="rId9"/>
            <a:srcRect l="10705" r="10705"/>
            <a:stretch>
              <a:fillRect/>
            </a:stretch>
          </p:blipFill>
          <p:spPr>
            <a:xfrm rot="21600000">
              <a:off x="14662" y="4853"/>
              <a:ext cx="1304" cy="1644"/>
            </a:xfrm>
            <a:prstGeom prst="roundRect">
              <a:avLst/>
            </a:prstGeom>
            <a:solidFill>
              <a:srgbClr val="FFFFFF"/>
            </a:solidFill>
            <a:ln w="15875">
              <a:solidFill>
                <a:srgbClr val="D0CECE"/>
              </a:solidFill>
            </a:ln>
          </p:spPr>
        </p:pic>
      </p:grpSp>
      <p:sp>
        <p:nvSpPr>
          <p:cNvPr id="112" name="文本框 111"/>
          <p:cNvSpPr txBox="1"/>
          <p:nvPr/>
        </p:nvSpPr>
        <p:spPr>
          <a:xfrm>
            <a:off x="211455" y="15494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创始团队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2488565" y="216535"/>
            <a:ext cx="7724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产学研高水平转化，核心团队创业准备充分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78" name="图片 77" descr="WechatIMG30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79" name="图片 78" descr="浙大logo"/>
            <p:cNvPicPr>
              <a:picLocks noChangeAspect="1"/>
            </p:cNvPicPr>
            <p:nvPr/>
          </p:nvPicPr>
          <p:blipFill>
            <a:blip r:embed="rId11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47" name="矩形: 圆角 46"/>
          <p:cNvSpPr/>
          <p:nvPr/>
        </p:nvSpPr>
        <p:spPr>
          <a:xfrm>
            <a:off x="8234680" y="1052830"/>
            <a:ext cx="1671320" cy="368935"/>
          </a:xfrm>
          <a:prstGeom prst="roundRect">
            <a:avLst/>
          </a:prstGeom>
          <a:solidFill>
            <a:srgbClr val="2F3E7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zh-CN" altLang="en-US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研发部</a:t>
            </a:r>
            <a:endParaRPr lang="zh-CN" altLang="en-US" sz="20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6"/>
          <p:cNvSpPr/>
          <p:nvPr/>
        </p:nvSpPr>
        <p:spPr>
          <a:xfrm>
            <a:off x="8241665" y="4829810"/>
            <a:ext cx="1671320" cy="368935"/>
          </a:xfrm>
          <a:prstGeom prst="roundRect">
            <a:avLst/>
          </a:prstGeom>
          <a:solidFill>
            <a:srgbClr val="2F3E7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zh-CN" altLang="en-US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运营部</a:t>
            </a:r>
            <a:endParaRPr lang="zh-CN" altLang="en-US" sz="20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46"/>
          <p:cNvSpPr/>
          <p:nvPr/>
        </p:nvSpPr>
        <p:spPr>
          <a:xfrm>
            <a:off x="8241665" y="2942590"/>
            <a:ext cx="1671320" cy="368935"/>
          </a:xfrm>
          <a:prstGeom prst="roundRect">
            <a:avLst/>
          </a:prstGeom>
          <a:solidFill>
            <a:srgbClr val="2F3E7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zh-CN" altLang="en-US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市场部</a:t>
            </a:r>
            <a:endParaRPr lang="zh-CN" altLang="en-US" sz="20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等腰三角形 65"/>
          <p:cNvSpPr/>
          <p:nvPr/>
        </p:nvSpPr>
        <p:spPr>
          <a:xfrm rot="5400000">
            <a:off x="2248535" y="331081"/>
            <a:ext cx="250190" cy="215265"/>
          </a:xfrm>
          <a:prstGeom prst="triangle">
            <a:avLst/>
          </a:prstGeom>
          <a:solidFill>
            <a:srgbClr val="2F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1"/>
          <p:cNvSpPr txBox="1"/>
          <p:nvPr/>
        </p:nvSpPr>
        <p:spPr>
          <a:xfrm>
            <a:off x="9350377" y="6489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本框 63"/>
          <p:cNvSpPr txBox="1"/>
          <p:nvPr/>
        </p:nvSpPr>
        <p:spPr>
          <a:xfrm>
            <a:off x="211455" y="167005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技术顾问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7210425" y="1094105"/>
            <a:ext cx="2301240" cy="2544445"/>
            <a:chOff x="295909" y="982941"/>
            <a:chExt cx="6196963" cy="2861136"/>
          </a:xfrm>
        </p:grpSpPr>
        <p:sp>
          <p:nvSpPr>
            <p:cNvPr id="58" name="矩形: 圆角 57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81205" y="981616"/>
            <a:ext cx="2673960" cy="5451475"/>
            <a:chOff x="295909" y="982941"/>
            <a:chExt cx="6196963" cy="2861136"/>
          </a:xfrm>
        </p:grpSpPr>
        <p:sp>
          <p:nvSpPr>
            <p:cNvPr id="54" name="矩形: 圆角 53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: 圆角 8"/>
          <p:cNvSpPr/>
          <p:nvPr/>
        </p:nvSpPr>
        <p:spPr>
          <a:xfrm>
            <a:off x="3193151" y="1356735"/>
            <a:ext cx="1911350" cy="538480"/>
          </a:xfrm>
          <a:prstGeom prst="roundRect">
            <a:avLst/>
          </a:prstGeom>
          <a:solidFill>
            <a:srgbClr val="2F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学术权威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/private/var/folders/qc/284pp7d50rsdt_86hkk07x3w0000gn/T/com.kingsoft.wpsoffice.mac/picturecompress_20220815165802/output_59.pngoutput_59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>
            <a:off x="3193151" y="3537689"/>
            <a:ext cx="1911350" cy="538480"/>
          </a:xfrm>
          <a:prstGeom prst="roundRect">
            <a:avLst/>
          </a:prstGeom>
          <a:solidFill>
            <a:srgbClr val="2F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科研成果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6442" y="1964496"/>
            <a:ext cx="3980815" cy="1156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剑桥大学国王学院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第一位华人研究员</a:t>
            </a:r>
            <a:endParaRPr lang="en-US" altLang="zh-CN" sz="16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入选中国区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《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麻省理工科技评论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》</a:t>
            </a:r>
            <a:r>
              <a:rPr lang="en-US" altLang="zh-CN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35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岁以下科技创新</a:t>
            </a:r>
            <a:r>
              <a:rPr lang="en-US" altLang="zh-CN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35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</a:t>
            </a:r>
            <a:endParaRPr lang="zh-CN" altLang="en-US" sz="16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22295" y="4118997"/>
            <a:ext cx="3980180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Science, Nature Communications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等顶级期刊发表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论文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篇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IF&gt;10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篇一作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受邀以第一作者在</a:t>
            </a:r>
            <a:r>
              <a:rPr lang="en-US" altLang="zh-CN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science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上发表</a:t>
            </a:r>
            <a:r>
              <a:rPr lang="en-US" altLang="zh-CN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《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光谱微型化</a:t>
            </a:r>
            <a:r>
              <a:rPr lang="en-US" altLang="zh-CN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》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综述</a:t>
            </a:r>
            <a:endParaRPr lang="zh-CN" altLang="en-US" sz="16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9229" y="3985273"/>
            <a:ext cx="188214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杨宗银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 descr="/private/var/folders/qc/284pp7d50rsdt_86hkk07x3w0000gn/T/com.kingsoft.wpsoffice.mac/picturecompress_20220815165802/output_60.pngoutput_6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9130" y="1325349"/>
            <a:ext cx="2078990" cy="248158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21970" y="4921989"/>
            <a:ext cx="2353310" cy="985520"/>
            <a:chOff x="1194491" y="4843798"/>
            <a:chExt cx="2666365" cy="1141496"/>
          </a:xfrm>
        </p:grpSpPr>
        <p:grpSp>
          <p:nvGrpSpPr>
            <p:cNvPr id="5" name="组合 4"/>
            <p:cNvGrpSpPr/>
            <p:nvPr/>
          </p:nvGrpSpPr>
          <p:grpSpPr>
            <a:xfrm>
              <a:off x="1194491" y="4843798"/>
              <a:ext cx="2666365" cy="1141496"/>
              <a:chOff x="1510174" y="4973444"/>
              <a:chExt cx="2666365" cy="1141496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614906" y="4973444"/>
                <a:ext cx="2456901" cy="1141496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510174" y="5025756"/>
                <a:ext cx="2666365" cy="1014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7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微纳精光首席科学家</a:t>
                </a:r>
                <a:endParaRPr lang="en-US" altLang="zh-CN" sz="1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7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联合创始人</a:t>
                </a:r>
                <a:endParaRPr lang="zh-CN" altLang="en-US" sz="1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1298273" y="4843798"/>
              <a:ext cx="2458800" cy="0"/>
            </a:xfrm>
            <a:prstGeom prst="line">
              <a:avLst/>
            </a:prstGeom>
            <a:ln w="76200">
              <a:solidFill>
                <a:srgbClr val="4D62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14" name="图片 13" descr="WechatIMG30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16" name="图片 15" descr="浙大logo"/>
            <p:cNvPicPr>
              <a:picLocks noChangeAspect="1"/>
            </p:cNvPicPr>
            <p:nvPr/>
          </p:nvPicPr>
          <p:blipFill>
            <a:blip r:embed="rId4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grpSp>
        <p:nvGrpSpPr>
          <p:cNvPr id="65" name="组合 64"/>
          <p:cNvGrpSpPr/>
          <p:nvPr/>
        </p:nvGrpSpPr>
        <p:grpSpPr>
          <a:xfrm>
            <a:off x="2266315" y="205986"/>
            <a:ext cx="7964805" cy="460375"/>
            <a:chOff x="3634" y="306"/>
            <a:chExt cx="12543" cy="725"/>
          </a:xfrm>
        </p:grpSpPr>
        <p:sp>
          <p:nvSpPr>
            <p:cNvPr id="67" name="文本框 66"/>
            <p:cNvSpPr txBox="1"/>
            <p:nvPr/>
          </p:nvSpPr>
          <p:spPr>
            <a:xfrm>
              <a:off x="4012" y="306"/>
              <a:ext cx="121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技术导师背景强大，提供多领域帮助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等腰三角形 65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0" name="图片 99" descr="/private/var/folders/qc/284pp7d50rsdt_86hkk07x3w0000gn/T/com.kingsoft.wpsoffice.mac/picturecompress_20220815165802/output_61.pngoutput_61"/>
          <p:cNvPicPr/>
          <p:nvPr/>
        </p:nvPicPr>
        <p:blipFill>
          <a:blip r:embed="rId5"/>
          <a:stretch>
            <a:fillRect/>
          </a:stretch>
        </p:blipFill>
        <p:spPr>
          <a:xfrm>
            <a:off x="7900035" y="1235075"/>
            <a:ext cx="922020" cy="1143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72238" y="2435860"/>
            <a:ext cx="2049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Andrea Ferrari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210425" y="3817620"/>
            <a:ext cx="2301240" cy="2544445"/>
            <a:chOff x="295909" y="982941"/>
            <a:chExt cx="6196963" cy="2861136"/>
          </a:xfrm>
        </p:grpSpPr>
        <p:sp>
          <p:nvSpPr>
            <p:cNvPr id="21" name="矩形: 圆角 57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601835" y="3817620"/>
            <a:ext cx="2301240" cy="2544445"/>
            <a:chOff x="295909" y="982941"/>
            <a:chExt cx="6196963" cy="2861136"/>
          </a:xfrm>
        </p:grpSpPr>
        <p:sp>
          <p:nvSpPr>
            <p:cNvPr id="24" name="矩形: 圆角 57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605010" y="1104900"/>
            <a:ext cx="2301240" cy="2544445"/>
            <a:chOff x="295909" y="982941"/>
            <a:chExt cx="6196963" cy="2861136"/>
          </a:xfrm>
        </p:grpSpPr>
        <p:sp>
          <p:nvSpPr>
            <p:cNvPr id="32" name="矩形: 圆角 57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7578090" y="2865120"/>
            <a:ext cx="17443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剑桥大学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微型光谱方向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 descr="/private/var/folders/qc/284pp7d50rsdt_86hkk07x3w0000gn/T/com.kingsoft.wpsoffice.mac/picturecompress_20220815165802/output_62.pngoutput_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5735" y="1242060"/>
            <a:ext cx="860425" cy="1129030"/>
          </a:xfrm>
          <a:prstGeom prst="ellipse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9941560" y="2858770"/>
            <a:ext cx="16560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纳米激光方向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349490" y="5627370"/>
            <a:ext cx="20281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伦敦国王学院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纳米光谱方向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5" name="图片 104" descr="/private/var/folders/qc/284pp7d50rsdt_86hkk07x3w0000gn/T/com.kingsoft.wpsoffice.mac/picturecompress_20220815165802/output_63.pngoutput_63"/>
          <p:cNvPicPr/>
          <p:nvPr/>
        </p:nvPicPr>
        <p:blipFill>
          <a:blip r:embed="rId7"/>
          <a:stretch>
            <a:fillRect/>
          </a:stretch>
        </p:blipFill>
        <p:spPr>
          <a:xfrm>
            <a:off x="7891145" y="3997325"/>
            <a:ext cx="922020" cy="114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 descr="/private/var/folders/qc/284pp7d50rsdt_86hkk07x3w0000gn/T/com.kingsoft.wpsoffice.mac/picturecompress_20220815165802/output_64.pngoutput_64"/>
          <p:cNvPicPr/>
          <p:nvPr/>
        </p:nvPicPr>
        <p:blipFill>
          <a:blip r:embed="rId8"/>
          <a:stretch>
            <a:fillRect/>
          </a:stretch>
        </p:blipFill>
        <p:spPr>
          <a:xfrm>
            <a:off x="10245090" y="3990975"/>
            <a:ext cx="952500" cy="1158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文本框 37"/>
          <p:cNvSpPr txBox="1"/>
          <p:nvPr/>
        </p:nvSpPr>
        <p:spPr>
          <a:xfrm>
            <a:off x="9773920" y="5603892"/>
            <a:ext cx="19640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北京大学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纳米半导体方向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245090" y="2428875"/>
            <a:ext cx="10496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宁存政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316612" y="5151148"/>
            <a:ext cx="2105513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Anatoly Zayats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375900" y="5188928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戴伦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1"/>
          <p:cNvSpPr txBox="1"/>
          <p:nvPr/>
        </p:nvSpPr>
        <p:spPr>
          <a:xfrm>
            <a:off x="9350377" y="6489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7335417" y="1092054"/>
            <a:ext cx="4555553" cy="2544258"/>
            <a:chOff x="295909" y="982941"/>
            <a:chExt cx="6196963" cy="2861136"/>
          </a:xfrm>
        </p:grpSpPr>
        <p:sp>
          <p:nvSpPr>
            <p:cNvPr id="58" name="矩形: 圆角 57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9246235" y="1172515"/>
            <a:ext cx="205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钟文明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企业家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514469" y="1941534"/>
            <a:ext cx="2376501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浙江大学本科硕士研究生，</a:t>
            </a:r>
            <a:r>
              <a:rPr lang="zh-CN" altLang="en-US" sz="1600" b="1" dirty="0">
                <a:solidFill>
                  <a:srgbClr val="4653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中欧国际EMBA  </a:t>
            </a: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杭州海邦泽瑞投资管理有限公司合伙人</a:t>
            </a:r>
            <a:endParaRPr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14" name="图片 13" descr="WechatIMG30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16" name="图片 15" descr="浙大logo"/>
            <p:cNvPicPr>
              <a:picLocks noChangeAspect="1"/>
            </p:cNvPicPr>
            <p:nvPr/>
          </p:nvPicPr>
          <p:blipFill>
            <a:blip r:embed="rId2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7335417" y="3950786"/>
            <a:ext cx="4555553" cy="2544258"/>
            <a:chOff x="295909" y="982941"/>
            <a:chExt cx="6196963" cy="2861136"/>
          </a:xfrm>
        </p:grpSpPr>
        <p:sp>
          <p:nvSpPr>
            <p:cNvPr id="61" name="矩形: 圆角 60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419213" y="4206253"/>
            <a:ext cx="18821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刘建斌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投资人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514469" y="4928855"/>
            <a:ext cx="2257967" cy="1089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1200"/>
              </a:spcBef>
              <a:defRPr/>
            </a:pPr>
            <a:r>
              <a:rPr lang="zh-CN" altLang="en-US" sz="1600" b="1" dirty="0">
                <a:solidFill>
                  <a:srgbClr val="4653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藕舫天使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创始人，现任浙江友创投资管理有限公司执行总裁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11455" y="167005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创业顾问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/private/var/folders/qc/284pp7d50rsdt_86hkk07x3w0000gn/T/com.kingsoft.wpsoffice.mac/picturecompress_20220815165802/output_65.pngoutput_65"/>
          <p:cNvPicPr>
            <a:picLocks noChangeAspect="1"/>
          </p:cNvPicPr>
          <p:nvPr/>
        </p:nvPicPr>
        <p:blipFill rotWithShape="1">
          <a:blip r:embed="rId3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2266315" y="205986"/>
            <a:ext cx="7964805" cy="460375"/>
            <a:chOff x="3634" y="306"/>
            <a:chExt cx="12543" cy="725"/>
          </a:xfrm>
        </p:grpSpPr>
        <p:sp>
          <p:nvSpPr>
            <p:cNvPr id="67" name="文本框 66"/>
            <p:cNvSpPr txBox="1"/>
            <p:nvPr/>
          </p:nvSpPr>
          <p:spPr>
            <a:xfrm>
              <a:off x="4012" y="306"/>
              <a:ext cx="121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创业导师阅历资深，助力项目落地研创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等腰三角形 65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90195" y="1066165"/>
            <a:ext cx="3293110" cy="5451475"/>
            <a:chOff x="295909" y="982941"/>
            <a:chExt cx="6196963" cy="2861136"/>
          </a:xfrm>
        </p:grpSpPr>
        <p:sp>
          <p:nvSpPr>
            <p:cNvPr id="73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841750" y="1066165"/>
            <a:ext cx="3293110" cy="5451475"/>
            <a:chOff x="295909" y="982941"/>
            <a:chExt cx="6196963" cy="2861136"/>
          </a:xfrm>
        </p:grpSpPr>
        <p:sp>
          <p:nvSpPr>
            <p:cNvPr id="17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 descr="/private/var/folders/qc/284pp7d50rsdt_86hkk07x3w0000gn/T/com.kingsoft.wpsoffice.mac/picturecompress_20220815165802/output_66.pngoutput_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560" y="1270635"/>
            <a:ext cx="1517650" cy="2040890"/>
          </a:xfrm>
          <a:prstGeom prst="roundRect">
            <a:avLst>
              <a:gd name="adj" fmla="val 10332"/>
            </a:avLst>
          </a:prstGeom>
        </p:spPr>
      </p:pic>
      <p:pic>
        <p:nvPicPr>
          <p:cNvPr id="41" name="图片 40" descr="/private/var/folders/qc/284pp7d50rsdt_86hkk07x3w0000gn/T/com.kingsoft.wpsoffice.mac/picturecompress_20220815165802/output_67.jpgoutput_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795" y="1323340"/>
            <a:ext cx="1578610" cy="2025015"/>
          </a:xfrm>
          <a:prstGeom prst="roundRect">
            <a:avLst>
              <a:gd name="adj" fmla="val 7262"/>
            </a:avLst>
          </a:prstGeom>
        </p:spPr>
      </p:pic>
      <p:sp>
        <p:nvSpPr>
          <p:cNvPr id="20" name="文本框 19"/>
          <p:cNvSpPr txBox="1"/>
          <p:nvPr/>
        </p:nvSpPr>
        <p:spPr>
          <a:xfrm>
            <a:off x="307975" y="4074160"/>
            <a:ext cx="333375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浙江大学求是特聘教授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fontAlgn="auto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4653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教育部长江学者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特聘教授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fontAlgn="auto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国家"万人计划”哲学社会科学</a:t>
            </a:r>
            <a:r>
              <a:rPr lang="zh-CN" altLang="en-US" sz="1600" b="1" dirty="0">
                <a:solidFill>
                  <a:srgbClr val="4653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领军人才</a:t>
            </a:r>
            <a:endParaRPr lang="zh-CN" altLang="en-US" sz="1600" b="1" dirty="0">
              <a:solidFill>
                <a:srgbClr val="46538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fontAlgn="auto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浙江大学社会科学学部主任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fontAlgn="auto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浙江大学创新管理与持续竞争力研究中心主任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0460" y="3393440"/>
            <a:ext cx="159385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吴晓波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教授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92015" y="3432175"/>
            <a:ext cx="159385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周伟华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教授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50005" y="4079875"/>
            <a:ext cx="333057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ts val="2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rPr>
              <a:t>浙江大学管理学院教授、副院长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charset="0"/>
            </a:endParaRPr>
          </a:p>
          <a:p>
            <a:pPr marL="285750" indent="-285750">
              <a:lnSpc>
                <a:spcPts val="2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rPr>
              <a:t>斯坦福大学访问学者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charset="0"/>
            </a:endParaRPr>
          </a:p>
          <a:p>
            <a:pPr marL="285750" indent="-285750">
              <a:lnSpc>
                <a:spcPts val="2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4653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charset="0"/>
              </a:rPr>
              <a:t>教育部长江青年学者</a:t>
            </a:r>
            <a:endParaRPr lang="zh-CN" altLang="en-US" sz="1600" b="1" dirty="0">
              <a:solidFill>
                <a:srgbClr val="46538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alibri" panose="020F0502020204030204" charset="0"/>
            </a:endParaRPr>
          </a:p>
          <a:p>
            <a:pPr marL="285750" indent="-285750">
              <a:lnSpc>
                <a:spcPts val="2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rPr>
              <a:t>教育部新世纪优秀人才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charset="0"/>
            </a:endParaRPr>
          </a:p>
          <a:p>
            <a:pPr marL="285750" indent="-285750">
              <a:lnSpc>
                <a:spcPts val="24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rPr>
              <a:t>浙江大学数据分析和管理国际研究中心主任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 descr="/private/var/folders/qc/284pp7d50rsdt_86hkk07x3w0000gn/T/com.kingsoft.wpsoffice.mac/picturecompress_20220815165802/output_68.pngoutput_6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604760" y="1325245"/>
            <a:ext cx="1583055" cy="2054225"/>
          </a:xfrm>
          <a:prstGeom prst="roundRect">
            <a:avLst>
              <a:gd name="adj" fmla="val 7262"/>
            </a:avLst>
          </a:prstGeom>
        </p:spPr>
      </p:pic>
      <p:pic>
        <p:nvPicPr>
          <p:cNvPr id="29" name="图片 28" descr="/private/var/folders/qc/284pp7d50rsdt_86hkk07x3w0000gn/T/com.kingsoft.wpsoffice.mac/picturecompress_20220815165802/output_69.pngoutput_6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04760" y="4206240"/>
            <a:ext cx="1642110" cy="1981200"/>
          </a:xfrm>
          <a:prstGeom prst="roundRect">
            <a:avLst>
              <a:gd name="adj" fmla="val 7262"/>
            </a:avLst>
          </a:prstGeom>
        </p:spPr>
      </p:pic>
      <p:sp>
        <p:nvSpPr>
          <p:cNvPr id="2" name="灯片编号占位符 1"/>
          <p:cNvSpPr txBox="1"/>
          <p:nvPr/>
        </p:nvSpPr>
        <p:spPr>
          <a:xfrm>
            <a:off x="9350377" y="6489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06491" y="907670"/>
            <a:ext cx="11579016" cy="5608636"/>
            <a:chOff x="295909" y="989720"/>
            <a:chExt cx="11579016" cy="541529"/>
          </a:xfrm>
        </p:grpSpPr>
        <p:sp>
          <p:nvSpPr>
            <p:cNvPr id="10" name="矩形: 圆角 9"/>
            <p:cNvSpPr/>
            <p:nvPr/>
          </p:nvSpPr>
          <p:spPr>
            <a:xfrm>
              <a:off x="295910" y="989720"/>
              <a:ext cx="11579015" cy="541103"/>
            </a:xfrm>
            <a:prstGeom prst="roundRect">
              <a:avLst>
                <a:gd name="adj" fmla="val 5478"/>
              </a:avLst>
            </a:prstGeom>
            <a:solidFill>
              <a:srgbClr val="EBEEF3"/>
            </a:solidFill>
            <a:ln>
              <a:noFill/>
            </a:ln>
            <a:effectLst>
              <a:outerShdw blurRad="1270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295909" y="990146"/>
              <a:ext cx="11579015" cy="541103"/>
            </a:xfrm>
            <a:prstGeom prst="roundRect">
              <a:avLst>
                <a:gd name="adj" fmla="val 4731"/>
              </a:avLst>
            </a:prstGeom>
            <a:solidFill>
              <a:srgbClr val="EBEEF3"/>
            </a:solidFill>
            <a:ln>
              <a:noFill/>
            </a:ln>
            <a:effectLst>
              <a:outerShdw blurRad="1270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6" name="图片 95" descr="/private/var/folders/qc/284pp7d50rsdt_86hkk07x3w0000gn/T/com.kingsoft.wpsoffice.mac/picturecompress_20220815165802/output_6.pngoutput_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465501" y="3989662"/>
            <a:ext cx="2232391" cy="1490493"/>
          </a:xfrm>
          <a:prstGeom prst="roundRect">
            <a:avLst>
              <a:gd name="adj" fmla="val 8232"/>
            </a:avLst>
          </a:prstGeom>
        </p:spPr>
      </p:pic>
      <p:sp>
        <p:nvSpPr>
          <p:cNvPr id="12" name="文本框 11"/>
          <p:cNvSpPr txBox="1"/>
          <p:nvPr/>
        </p:nvSpPr>
        <p:spPr>
          <a:xfrm>
            <a:off x="418854" y="971572"/>
            <a:ext cx="11208316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杭州微纳精光科技有限公司致力于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推动</a:t>
            </a:r>
            <a:r>
              <a:rPr lang="zh-CN" altLang="en-US" sz="24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万物皆可光谱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本科生在校学生创业项目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69900" y="3333750"/>
            <a:ext cx="10436225" cy="1102483"/>
            <a:chOff x="472642" y="3195597"/>
            <a:chExt cx="10373561" cy="1102483"/>
          </a:xfrm>
        </p:grpSpPr>
        <p:sp>
          <p:nvSpPr>
            <p:cNvPr id="18" name="文本框 17"/>
            <p:cNvSpPr txBox="1"/>
            <p:nvPr/>
          </p:nvSpPr>
          <p:spPr>
            <a:xfrm>
              <a:off x="472642" y="3195597"/>
              <a:ext cx="741435" cy="706755"/>
            </a:xfrm>
            <a:prstGeom prst="rect">
              <a:avLst/>
            </a:prstGeom>
            <a:solidFill>
              <a:srgbClr val="2F3E7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项目成果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80228" y="3226375"/>
              <a:ext cx="9465975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第一批大豆分拣仪产品已交付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浙江智谱实业集团有限公司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（农业应用</a:t>
              </a:r>
              <a:r>
                <a:rPr lang="zh-CN" altLang="en-US" sz="160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），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合同金额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100万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380289" y="3510557"/>
              <a:ext cx="7966213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6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江苏仕能工业技术有限公司</a:t>
              </a:r>
              <a:r>
                <a:rPr lang="zh-CN" altLang="en-US" sz="160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工业应用</a:t>
              </a:r>
              <a:r>
                <a:rPr lang="zh-CN" altLang="en-US" sz="160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）、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某科研所（军工应用</a:t>
              </a:r>
              <a:r>
                <a:rPr lang="zh-CN" altLang="en-US" sz="160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）、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华为（民用</a:t>
              </a:r>
              <a:r>
                <a:rPr lang="zh-CN" altLang="en-US" sz="1600" spc="-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）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等公司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达成深度合作，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其中销售合同金额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超200万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0102" y="2369909"/>
            <a:ext cx="9943254" cy="706294"/>
            <a:chOff x="472642" y="2355143"/>
            <a:chExt cx="9943254" cy="706294"/>
          </a:xfrm>
        </p:grpSpPr>
        <p:sp>
          <p:nvSpPr>
            <p:cNvPr id="16" name="文本框 15"/>
            <p:cNvSpPr txBox="1"/>
            <p:nvPr/>
          </p:nvSpPr>
          <p:spPr>
            <a:xfrm>
              <a:off x="472642" y="2356733"/>
              <a:ext cx="741436" cy="400110"/>
            </a:xfrm>
            <a:prstGeom prst="rect">
              <a:avLst/>
            </a:prstGeom>
            <a:solidFill>
              <a:srgbClr val="2F3E7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产品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80228" y="2722883"/>
              <a:ext cx="82284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新一代可集成入手机高光谱相机模组、新一代超薄光谱内窥镜，预计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2024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年投放市场</a:t>
              </a:r>
              <a:endParaRPr lang="zh-CN" altLang="en-US" sz="16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380227" y="2355143"/>
              <a:ext cx="90356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已研发出全球最小可量产线扫光谱仪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（在全球范围内拥有最小体积，最高分辨率，最宽光谱范围）</a:t>
              </a:r>
              <a:endParaRPr lang="zh-CN" altLang="en-US" sz="1600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0102" y="1716168"/>
            <a:ext cx="7576573" cy="400110"/>
            <a:chOff x="472642" y="1754670"/>
            <a:chExt cx="7576573" cy="400110"/>
          </a:xfrm>
        </p:grpSpPr>
        <p:sp>
          <p:nvSpPr>
            <p:cNvPr id="15" name="文本框 14"/>
            <p:cNvSpPr txBox="1"/>
            <p:nvPr/>
          </p:nvSpPr>
          <p:spPr>
            <a:xfrm>
              <a:off x="472642" y="1754670"/>
              <a:ext cx="741435" cy="400110"/>
            </a:xfrm>
            <a:prstGeom prst="rect">
              <a:avLst/>
            </a:prstGeom>
            <a:solidFill>
              <a:srgbClr val="2F3E7A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黑体" panose="02010609060101010101" charset="-122"/>
                </a:rPr>
                <a:t>背景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84783" y="1785448"/>
              <a:ext cx="6664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黑体" panose="02010609060101010101" charset="-122"/>
                </a:rPr>
                <a:t>光谱是万物的指纹，光谱成像成为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黑体" panose="02010609060101010101" charset="-122"/>
                </a:rPr>
                <a:t>下一代成像技术必争之地</a:t>
              </a:r>
              <a:endParaRPr lang="zh-CN" altLang="en-US" sz="1600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9900" y="4694457"/>
            <a:ext cx="5360035" cy="1531161"/>
            <a:chOff x="472642" y="4632287"/>
            <a:chExt cx="9825645" cy="1531390"/>
          </a:xfrm>
        </p:grpSpPr>
        <p:sp>
          <p:nvSpPr>
            <p:cNvPr id="17" name="文本框 16"/>
            <p:cNvSpPr txBox="1"/>
            <p:nvPr/>
          </p:nvSpPr>
          <p:spPr>
            <a:xfrm>
              <a:off x="472642" y="4632287"/>
              <a:ext cx="1360760" cy="398840"/>
            </a:xfrm>
            <a:prstGeom prst="rect">
              <a:avLst/>
            </a:prstGeom>
            <a:solidFill>
              <a:srgbClr val="2F3E7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专利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145002" y="4632580"/>
              <a:ext cx="8153285" cy="1531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600" b="1" dirty="0">
                  <a:solidFill>
                    <a:srgbClr val="1B1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自主发明专利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11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项</a:t>
              </a: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600" b="1" dirty="0">
                  <a:solidFill>
                    <a:srgbClr val="1B1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论文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39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篇</a:t>
              </a: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3篇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正在受理发明专利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1600" b="1" dirty="0">
                  <a:solidFill>
                    <a:srgbClr val="1B14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院士推荐信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封</a:t>
              </a:r>
              <a:endParaRPr lang="zh-CN" altLang="en-US" sz="1600" dirty="0"/>
            </a:p>
          </p:txBody>
        </p:sp>
      </p:grpSp>
      <p:pic>
        <p:nvPicPr>
          <p:cNvPr id="29" name="图片 28" descr="/private/var/folders/qc/284pp7d50rsdt_86hkk07x3w0000gn/T/com.kingsoft.wpsoffice.mac/picturecompress_20220815165802/output_7.pngoutput_7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65317" y="1491038"/>
            <a:ext cx="2096448" cy="78803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364678" y="4696297"/>
            <a:ext cx="2891045" cy="1404350"/>
            <a:chOff x="8662642" y="4707893"/>
            <a:chExt cx="2891045" cy="1662780"/>
          </a:xfrm>
        </p:grpSpPr>
        <p:sp>
          <p:nvSpPr>
            <p:cNvPr id="100" name="矩形: 圆角 99"/>
            <p:cNvSpPr/>
            <p:nvPr/>
          </p:nvSpPr>
          <p:spPr>
            <a:xfrm>
              <a:off x="8662642" y="4707893"/>
              <a:ext cx="2632988" cy="1662780"/>
            </a:xfrm>
            <a:prstGeom prst="roundRect">
              <a:avLst>
                <a:gd name="adj" fmla="val 11602"/>
              </a:avLst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 radius="20"/>
                        </a14:imgEffect>
                        <a14:imgEffect>
                          <a14:brightnessContrast bright="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329004" t="-283134" r="-34044" b="-29308"/>
              </a:stretch>
            </a:blipFill>
            <a:ln>
              <a:noFill/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9743302" y="5354100"/>
              <a:ext cx="1810385" cy="8031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扫码了解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——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70000"/>
                </a:lnSpc>
              </a:pPr>
              <a:r>
                <a:rPr lang="zh-CN" altLang="en-US" sz="12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微纳精光微型光谱仪</a:t>
              </a:r>
              <a:endParaRPr lang="zh-CN" altLang="en-US" sz="12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8840442" y="4717803"/>
              <a:ext cx="2152650" cy="41402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C00000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企业使命：万物皆可光谱</a:t>
              </a:r>
              <a:endParaRPr lang="zh-CN" altLang="en-US" sz="1400" b="1" dirty="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pic>
        <p:nvPicPr>
          <p:cNvPr id="5" name="图片 4" descr="/private/var/folders/qc/284pp7d50rsdt_86hkk07x3w0000gn/T/com.kingsoft.wpsoffice.mac/picturecompress_20220815165802/output_8.pngoutput_8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424767" y="4696297"/>
            <a:ext cx="2476083" cy="1404351"/>
          </a:xfrm>
          <a:prstGeom prst="round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9" name="图片 8" descr="WechatIMG3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13" name="图片 12" descr="浙大logo"/>
            <p:cNvPicPr>
              <a:picLocks noChangeAspect="1"/>
            </p:cNvPicPr>
            <p:nvPr/>
          </p:nvPicPr>
          <p:blipFill>
            <a:blip r:embed="rId7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pic>
        <p:nvPicPr>
          <p:cNvPr id="30" name="图片 29" descr="/private/var/folders/qc/284pp7d50rsdt_86hkk07x3w0000gn/T/com.kingsoft.wpsoffice.mac/picturecompress_20220815165802/output_9.pngoutput_9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39862" y="409421"/>
            <a:ext cx="2255803" cy="54110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68910" y="17399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8" name="图片 7" descr="/private/var/folders/qc/284pp7d50rsdt_86hkk07x3w0000gn/T/com.kingsoft.wpsoffice.mac/picturecompress_20220815165802/output_10.pngoutput_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2763" y="5117357"/>
            <a:ext cx="868779" cy="86877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: 圆角 92"/>
          <p:cNvSpPr/>
          <p:nvPr/>
        </p:nvSpPr>
        <p:spPr>
          <a:xfrm>
            <a:off x="3403664" y="5822989"/>
            <a:ext cx="1705584" cy="459855"/>
          </a:xfrm>
          <a:prstGeom prst="roundRect">
            <a:avLst/>
          </a:prstGeom>
          <a:solidFill>
            <a:srgbClr val="2F3E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3" name="矩形: 圆角 92"/>
          <p:cNvSpPr/>
          <p:nvPr/>
        </p:nvSpPr>
        <p:spPr>
          <a:xfrm>
            <a:off x="5259769" y="5824894"/>
            <a:ext cx="1705584" cy="459855"/>
          </a:xfrm>
          <a:prstGeom prst="roundRect">
            <a:avLst/>
          </a:prstGeom>
          <a:solidFill>
            <a:srgbClr val="2F3E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9183370" y="1045069"/>
            <a:ext cx="2798445" cy="5401945"/>
            <a:chOff x="14207" y="1400"/>
            <a:chExt cx="3728" cy="8507"/>
          </a:xfrm>
        </p:grpSpPr>
        <p:sp>
          <p:nvSpPr>
            <p:cNvPr id="38" name="矩形: 圆角 4"/>
            <p:cNvSpPr/>
            <p:nvPr/>
          </p:nvSpPr>
          <p:spPr>
            <a:xfrm>
              <a:off x="14207" y="1403"/>
              <a:ext cx="3728" cy="8504"/>
            </a:xfrm>
            <a:prstGeom prst="roundRect">
              <a:avLst>
                <a:gd name="adj" fmla="val 797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56" name="矩形: 圆角 4"/>
            <p:cNvSpPr/>
            <p:nvPr/>
          </p:nvSpPr>
          <p:spPr>
            <a:xfrm>
              <a:off x="14207" y="1400"/>
              <a:ext cx="3627" cy="8503"/>
            </a:xfrm>
            <a:prstGeom prst="roundRect">
              <a:avLst>
                <a:gd name="adj" fmla="val 797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noProof="1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656965" y="1047115"/>
            <a:ext cx="4628515" cy="2837815"/>
            <a:chOff x="4237806" y="1026623"/>
            <a:chExt cx="3869717" cy="2830458"/>
          </a:xfrm>
        </p:grpSpPr>
        <p:sp>
          <p:nvSpPr>
            <p:cNvPr id="87" name="矩形: 圆角 86"/>
            <p:cNvSpPr/>
            <p:nvPr/>
          </p:nvSpPr>
          <p:spPr>
            <a:xfrm>
              <a:off x="4237806" y="1026623"/>
              <a:ext cx="3869717" cy="2830458"/>
            </a:xfrm>
            <a:prstGeom prst="roundRect">
              <a:avLst>
                <a:gd name="adj" fmla="val 11509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7" name="矩形: 圆角 9"/>
            <p:cNvSpPr/>
            <p:nvPr/>
          </p:nvSpPr>
          <p:spPr>
            <a:xfrm>
              <a:off x="4350186" y="1026623"/>
              <a:ext cx="3723567" cy="2830195"/>
            </a:xfrm>
            <a:prstGeom prst="roundRect">
              <a:avLst>
                <a:gd name="adj" fmla="val 11509"/>
              </a:avLst>
            </a:prstGeom>
            <a:solidFill>
              <a:schemeClr val="bg1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71" name="图片 70" descr="/private/var/folders/qc/284pp7d50rsdt_86hkk07x3w0000gn/T/com.kingsoft.wpsoffice.mac/picturecompress_20220815165802/output_70.pngoutput_70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85343" y="1045323"/>
            <a:ext cx="2367915" cy="5406522"/>
            <a:chOff x="323304" y="980646"/>
            <a:chExt cx="2472097" cy="5521461"/>
          </a:xfrm>
        </p:grpSpPr>
        <p:sp>
          <p:nvSpPr>
            <p:cNvPr id="24" name="矩形: 圆角 4"/>
            <p:cNvSpPr/>
            <p:nvPr/>
          </p:nvSpPr>
          <p:spPr>
            <a:xfrm>
              <a:off x="323851" y="987520"/>
              <a:ext cx="2471550" cy="5514587"/>
            </a:xfrm>
            <a:prstGeom prst="roundRect">
              <a:avLst>
                <a:gd name="adj" fmla="val 797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72" name="矩形: 圆角 4"/>
            <p:cNvSpPr/>
            <p:nvPr/>
          </p:nvSpPr>
          <p:spPr>
            <a:xfrm>
              <a:off x="323304" y="980646"/>
              <a:ext cx="2471550" cy="5514587"/>
            </a:xfrm>
            <a:prstGeom prst="roundRect">
              <a:avLst>
                <a:gd name="adj" fmla="val 797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noProof="1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39673" y="1688959"/>
            <a:ext cx="1623695" cy="1461770"/>
            <a:chOff x="529930" y="1504728"/>
            <a:chExt cx="1431470" cy="1288673"/>
          </a:xfrm>
        </p:grpSpPr>
        <p:sp>
          <p:nvSpPr>
            <p:cNvPr id="54" name="矩形 10"/>
            <p:cNvSpPr/>
            <p:nvPr/>
          </p:nvSpPr>
          <p:spPr>
            <a:xfrm>
              <a:off x="529930" y="1504728"/>
              <a:ext cx="1424237" cy="496664"/>
            </a:xfrm>
            <a:prstGeom prst="rect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玻璃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塑料镜头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74"/>
            <p:cNvSpPr/>
            <p:nvPr/>
          </p:nvSpPr>
          <p:spPr>
            <a:xfrm>
              <a:off x="537163" y="1998378"/>
              <a:ext cx="1424237" cy="7950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3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3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64855" y="1998252"/>
              <a:ext cx="1359535" cy="759460"/>
              <a:chOff x="3648" y="1947"/>
              <a:chExt cx="2141" cy="1196"/>
            </a:xfrm>
          </p:grpSpPr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00" y="2517"/>
                <a:ext cx="2089" cy="626"/>
              </a:xfrm>
              <a:prstGeom prst="rect">
                <a:avLst/>
              </a:prstGeom>
            </p:spPr>
          </p:pic>
          <p:pic>
            <p:nvPicPr>
              <p:cNvPr id="49" name="图片 48"/>
              <p:cNvPicPr>
                <a:picLocks noChangeAspect="1"/>
              </p:cNvPicPr>
              <p:nvPr/>
            </p:nvPicPr>
            <p:blipFill>
              <a:blip r:embed="rId3"/>
              <a:srcRect l="16667" t="39840" r="14830" b="20669"/>
              <a:stretch>
                <a:fillRect/>
              </a:stretch>
            </p:blipFill>
            <p:spPr>
              <a:xfrm>
                <a:off x="3648" y="1947"/>
                <a:ext cx="2075" cy="543"/>
              </a:xfrm>
              <a:prstGeom prst="rect">
                <a:avLst/>
              </a:prstGeom>
            </p:spPr>
          </p:pic>
        </p:grpSp>
      </p:grpSp>
      <p:grpSp>
        <p:nvGrpSpPr>
          <p:cNvPr id="4" name="组合 3"/>
          <p:cNvGrpSpPr/>
          <p:nvPr/>
        </p:nvGrpSpPr>
        <p:grpSpPr>
          <a:xfrm>
            <a:off x="748563" y="3214864"/>
            <a:ext cx="1598295" cy="1466850"/>
            <a:chOff x="552231" y="3092208"/>
            <a:chExt cx="1409169" cy="1293495"/>
          </a:xfrm>
        </p:grpSpPr>
        <p:sp>
          <p:nvSpPr>
            <p:cNvPr id="52" name="矩形 6"/>
            <p:cNvSpPr/>
            <p:nvPr/>
          </p:nvSpPr>
          <p:spPr>
            <a:xfrm>
              <a:off x="552231" y="3092208"/>
              <a:ext cx="1408566" cy="496664"/>
            </a:xfrm>
            <a:prstGeom prst="rect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音圈马达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VCM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7"/>
            <p:cNvSpPr/>
            <p:nvPr/>
          </p:nvSpPr>
          <p:spPr>
            <a:xfrm>
              <a:off x="552834" y="3590680"/>
              <a:ext cx="1408566" cy="7950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3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90971" y="3640848"/>
              <a:ext cx="1204595" cy="648335"/>
              <a:chOff x="6491" y="2030"/>
              <a:chExt cx="1897" cy="1021"/>
            </a:xfrm>
          </p:grpSpPr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5" y="2030"/>
                <a:ext cx="1210" cy="252"/>
              </a:xfrm>
              <a:prstGeom prst="rect">
                <a:avLst/>
              </a:prstGeom>
            </p:spPr>
          </p:pic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1" y="2755"/>
                <a:ext cx="1853" cy="296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98" y="2349"/>
                <a:ext cx="1890" cy="272"/>
              </a:xfrm>
              <a:prstGeom prst="rect">
                <a:avLst/>
              </a:prstGeom>
            </p:spPr>
          </p:pic>
        </p:grpSp>
      </p:grpSp>
      <p:grpSp>
        <p:nvGrpSpPr>
          <p:cNvPr id="6" name="组合 5"/>
          <p:cNvGrpSpPr/>
          <p:nvPr/>
        </p:nvGrpSpPr>
        <p:grpSpPr>
          <a:xfrm>
            <a:off x="747928" y="4754739"/>
            <a:ext cx="1598930" cy="1464945"/>
            <a:chOff x="3914394" y="1502317"/>
            <a:chExt cx="1409855" cy="1291644"/>
          </a:xfrm>
        </p:grpSpPr>
        <p:sp>
          <p:nvSpPr>
            <p:cNvPr id="50" name="矩形 2"/>
            <p:cNvSpPr/>
            <p:nvPr/>
          </p:nvSpPr>
          <p:spPr>
            <a:xfrm>
              <a:off x="3915514" y="1502317"/>
              <a:ext cx="1408735" cy="496614"/>
            </a:xfrm>
            <a:prstGeom prst="rect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图像传感器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CCD/CMOS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3"/>
            <p:cNvSpPr/>
            <p:nvPr/>
          </p:nvSpPr>
          <p:spPr>
            <a:xfrm>
              <a:off x="3914394" y="1998931"/>
              <a:ext cx="1409295" cy="7950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3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3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976075" y="2012222"/>
              <a:ext cx="1339215" cy="739775"/>
              <a:chOff x="9020" y="1969"/>
              <a:chExt cx="2109" cy="1165"/>
            </a:xfrm>
          </p:grpSpPr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7"/>
              <a:srcRect t="25267" b="26533"/>
              <a:stretch>
                <a:fillRect/>
              </a:stretch>
            </p:blipFill>
            <p:spPr>
              <a:xfrm>
                <a:off x="9717" y="1969"/>
                <a:ext cx="1412" cy="723"/>
              </a:xfrm>
              <a:prstGeom prst="rect">
                <a:avLst/>
              </a:prstGeom>
            </p:spPr>
          </p:pic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20" y="1990"/>
                <a:ext cx="788" cy="662"/>
              </a:xfrm>
              <a:prstGeom prst="rect">
                <a:avLst/>
              </a:prstGeom>
            </p:spPr>
          </p:pic>
          <p:pic>
            <p:nvPicPr>
              <p:cNvPr id="44" name="图片 43"/>
              <p:cNvPicPr>
                <a:picLocks noChangeAspect="1"/>
              </p:cNvPicPr>
              <p:nvPr/>
            </p:nvPicPr>
            <p:blipFill rotWithShape="1">
              <a:blip r:embed="rId9"/>
              <a:srcRect l="57140" t="36478" r="1334" b="41953"/>
              <a:stretch>
                <a:fillRect/>
              </a:stretch>
            </p:blipFill>
            <p:spPr>
              <a:xfrm>
                <a:off x="9020" y="2697"/>
                <a:ext cx="1980" cy="437"/>
              </a:xfrm>
              <a:prstGeom prst="rect">
                <a:avLst/>
              </a:prstGeom>
            </p:spPr>
          </p:pic>
        </p:grpSp>
      </p:grpSp>
      <p:sp>
        <p:nvSpPr>
          <p:cNvPr id="61" name="文本框 60"/>
          <p:cNvSpPr txBox="1"/>
          <p:nvPr/>
        </p:nvSpPr>
        <p:spPr>
          <a:xfrm>
            <a:off x="921283" y="1172704"/>
            <a:ext cx="118364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上游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6066156" y="3948924"/>
            <a:ext cx="0" cy="1821180"/>
          </a:xfrm>
          <a:prstGeom prst="straightConnector1">
            <a:avLst/>
          </a:prstGeom>
          <a:ln w="76200">
            <a:solidFill>
              <a:srgbClr val="2F3E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/>
        </p:nvCxnSpPr>
        <p:spPr>
          <a:xfrm>
            <a:off x="4256406" y="3941304"/>
            <a:ext cx="0" cy="1825625"/>
          </a:xfrm>
          <a:prstGeom prst="straightConnector1">
            <a:avLst/>
          </a:prstGeom>
          <a:ln w="76200">
            <a:solidFill>
              <a:srgbClr val="2F3E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5259738" y="5852062"/>
            <a:ext cx="165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核心技术研发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426881" y="5838092"/>
            <a:ext cx="165928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设备生产组装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5245101" y="4494389"/>
            <a:ext cx="1701800" cy="730250"/>
          </a:xfrm>
          <a:prstGeom prst="roundRect">
            <a:avLst/>
          </a:prstGeom>
          <a:solidFill>
            <a:srgbClr val="203864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/>
          <p:cNvSpPr txBox="1"/>
          <p:nvPr/>
        </p:nvSpPr>
        <p:spPr>
          <a:xfrm>
            <a:off x="5161773" y="4636928"/>
            <a:ext cx="1827932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产学研模式</a:t>
            </a:r>
            <a:endParaRPr lang="zh-CN" altLang="en-US" sz="2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3375026" y="4478514"/>
            <a:ext cx="1701800" cy="745490"/>
          </a:xfrm>
          <a:prstGeom prst="roundRect">
            <a:avLst/>
          </a:prstGeom>
          <a:solidFill>
            <a:srgbClr val="203864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/>
          <p:cNvSpPr txBox="1"/>
          <p:nvPr/>
        </p:nvSpPr>
        <p:spPr>
          <a:xfrm>
            <a:off x="3467312" y="4609532"/>
            <a:ext cx="1615072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2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zh-CN" altLang="en-US" sz="2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: 圆角 69"/>
          <p:cNvSpPr/>
          <p:nvPr/>
        </p:nvSpPr>
        <p:spPr>
          <a:xfrm>
            <a:off x="6081658" y="3150559"/>
            <a:ext cx="1597832" cy="459855"/>
          </a:xfrm>
          <a:prstGeom prst="roundRect">
            <a:avLst/>
          </a:prstGeom>
          <a:solidFill>
            <a:srgbClr val="2F3E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4189404" y="3154933"/>
            <a:ext cx="1597832" cy="459855"/>
          </a:xfrm>
          <a:prstGeom prst="roundRect">
            <a:avLst/>
          </a:prstGeom>
          <a:solidFill>
            <a:srgbClr val="2F3E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137022" y="3197985"/>
            <a:ext cx="173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核心元器件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032847" y="3191958"/>
            <a:ext cx="173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光谱模组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1" name="图片 90" descr="/private/var/folders/qc/284pp7d50rsdt_86hkk07x3w0000gn/T/com.kingsoft.wpsoffice.mac/picturecompress_20220815165802/output_71.jpgoutput_71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4124523" y="1812196"/>
            <a:ext cx="3575185" cy="1199481"/>
          </a:xfrm>
          <a:prstGeom prst="rect">
            <a:avLst/>
          </a:prstGeom>
        </p:spPr>
      </p:pic>
      <p:pic>
        <p:nvPicPr>
          <p:cNvPr id="2" name="图片 1" descr="/private/var/folders/qc/284pp7d50rsdt_86hkk07x3w0000gn/T/com.kingsoft.wpsoffice.mac/picturecompress_20220815165802/output_72.pngoutput_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301" y="1052054"/>
            <a:ext cx="2496820" cy="786130"/>
          </a:xfrm>
          <a:prstGeom prst="rect">
            <a:avLst/>
          </a:prstGeom>
        </p:spPr>
      </p:pic>
      <p:sp>
        <p:nvSpPr>
          <p:cNvPr id="60" name="箭头: 右 12"/>
          <p:cNvSpPr/>
          <p:nvPr/>
        </p:nvSpPr>
        <p:spPr>
          <a:xfrm>
            <a:off x="2976590" y="3239906"/>
            <a:ext cx="679905" cy="512892"/>
          </a:xfrm>
          <a:prstGeom prst="rightArrow">
            <a:avLst/>
          </a:prstGeom>
          <a:gradFill>
            <a:gsLst>
              <a:gs pos="0">
                <a:srgbClr val="2F3E7A">
                  <a:alpha val="0"/>
                </a:srgbClr>
              </a:gs>
              <a:gs pos="39000">
                <a:srgbClr val="2F3E7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右 12"/>
          <p:cNvSpPr/>
          <p:nvPr/>
        </p:nvSpPr>
        <p:spPr>
          <a:xfrm>
            <a:off x="8285484" y="3265306"/>
            <a:ext cx="679905" cy="512892"/>
          </a:xfrm>
          <a:prstGeom prst="rightArrow">
            <a:avLst/>
          </a:prstGeom>
          <a:gradFill>
            <a:gsLst>
              <a:gs pos="0">
                <a:srgbClr val="2F3E7A">
                  <a:alpha val="0"/>
                </a:srgbClr>
              </a:gs>
              <a:gs pos="39000">
                <a:srgbClr val="2F3E7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211455" y="167005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65680" y="228846"/>
            <a:ext cx="7940675" cy="460375"/>
            <a:chOff x="3633" y="342"/>
            <a:chExt cx="12505" cy="725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42"/>
              <a:ext cx="121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立处产业中游，专注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核心工艺</a:t>
              </a:r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，共建光谱生态</a:t>
              </a:r>
              <a:endParaRPr lang="zh-CN" altLang="en-US" sz="20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0" name="图片 139" descr="/private/var/folders/qc/284pp7d50rsdt_86hkk07x3w0000gn/T/com.kingsoft.wpsoffice.mac/picturecompress_20220815165802/output_73.pngoutput_7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627505" y="1227845"/>
            <a:ext cx="1831340" cy="3024505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64" name="图片 63" descr="WechatIMG30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65" name="图片 64" descr="浙大logo"/>
            <p:cNvPicPr>
              <a:picLocks noChangeAspect="1"/>
            </p:cNvPicPr>
            <p:nvPr/>
          </p:nvPicPr>
          <p:blipFill>
            <a:blip r:embed="rId14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3" name="矩形: 圆角 92"/>
          <p:cNvSpPr/>
          <p:nvPr/>
        </p:nvSpPr>
        <p:spPr>
          <a:xfrm>
            <a:off x="7102539" y="5824894"/>
            <a:ext cx="1705584" cy="459855"/>
          </a:xfrm>
          <a:prstGeom prst="roundRect">
            <a:avLst/>
          </a:prstGeom>
          <a:solidFill>
            <a:srgbClr val="2F3E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7908926" y="3948924"/>
            <a:ext cx="0" cy="1821180"/>
          </a:xfrm>
          <a:prstGeom prst="straightConnector1">
            <a:avLst/>
          </a:prstGeom>
          <a:ln w="76200">
            <a:solidFill>
              <a:srgbClr val="2F3E7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102508" y="5852062"/>
            <a:ext cx="165928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定制专属方案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20"/>
          <p:cNvSpPr/>
          <p:nvPr/>
        </p:nvSpPr>
        <p:spPr>
          <a:xfrm>
            <a:off x="7087871" y="4494389"/>
            <a:ext cx="1701800" cy="730250"/>
          </a:xfrm>
          <a:prstGeom prst="roundRect">
            <a:avLst/>
          </a:prstGeom>
          <a:solidFill>
            <a:srgbClr val="203864"/>
          </a:solidFill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04543" y="4636928"/>
            <a:ext cx="1827932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IDH</a:t>
            </a:r>
            <a:r>
              <a:rPr lang="zh-CN" altLang="en-US" sz="2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zh-CN" altLang="en-US" sz="2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/private/var/folders/qc/284pp7d50rsdt_86hkk07x3w0000gn/T/com.kingsoft.wpsoffice.mac/picturecompress_20220815165802/output_74.pngoutput_7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7182" y="5514368"/>
            <a:ext cx="1033780" cy="554355"/>
          </a:xfrm>
          <a:prstGeom prst="rect">
            <a:avLst/>
          </a:prstGeom>
        </p:spPr>
      </p:pic>
      <p:pic>
        <p:nvPicPr>
          <p:cNvPr id="14" name="图片 13" descr="/private/var/folders/qc/284pp7d50rsdt_86hkk07x3w0000gn/T/com.kingsoft.wpsoffice.mac/picturecompress_20220815165802/output_75.pngoutput_7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72257" y="5514368"/>
            <a:ext cx="637540" cy="601128"/>
          </a:xfrm>
          <a:prstGeom prst="rect">
            <a:avLst/>
          </a:prstGeom>
        </p:spPr>
      </p:pic>
      <p:pic>
        <p:nvPicPr>
          <p:cNvPr id="15" name="图片 14" descr="/private/var/folders/qc/284pp7d50rsdt_86hkk07x3w0000gn/T/com.kingsoft.wpsoffice.mac/picturecompress_20220815165802/output_76.pngoutput_7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627505" y="5012077"/>
            <a:ext cx="1871345" cy="485140"/>
          </a:xfrm>
          <a:prstGeom prst="rect">
            <a:avLst/>
          </a:prstGeom>
        </p:spPr>
      </p:pic>
      <p:sp>
        <p:nvSpPr>
          <p:cNvPr id="1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9" name="墨迹 18"/>
              <p14:cNvContentPartPr/>
              <p14:nvPr/>
            </p14:nvContentPartPr>
            <p14:xfrm>
              <a:off x="13326570" y="3016620"/>
              <a:ext cx="39240" cy="1094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9"/>
            </p:blipFill>
            <p:spPr>
              <a:xfrm>
                <a:off x="13326570" y="3016620"/>
                <a:ext cx="39240" cy="109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0" name="墨迹 19"/>
              <p14:cNvContentPartPr/>
              <p14:nvPr/>
            </p14:nvContentPartPr>
            <p14:xfrm>
              <a:off x="11470050" y="5644980"/>
              <a:ext cx="34920" cy="1872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1"/>
            </p:blipFill>
            <p:spPr>
              <a:xfrm>
                <a:off x="11470050" y="5644980"/>
                <a:ext cx="34920" cy="18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3" name="墨迹 22"/>
              <p14:cNvContentPartPr/>
              <p14:nvPr/>
            </p14:nvContentPartPr>
            <p14:xfrm>
              <a:off x="11490210" y="5764860"/>
              <a:ext cx="36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3"/>
            </p:blipFill>
            <p:spPr>
              <a:xfrm>
                <a:off x="11490210" y="576486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5" name="墨迹 24"/>
              <p14:cNvContentPartPr/>
              <p14:nvPr/>
            </p14:nvContentPartPr>
            <p14:xfrm>
              <a:off x="11376090" y="5760900"/>
              <a:ext cx="36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3"/>
            </p:blipFill>
            <p:spPr>
              <a:xfrm>
                <a:off x="11376090" y="57609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6" name="墨迹 25"/>
              <p14:cNvContentPartPr/>
              <p14:nvPr/>
            </p14:nvContentPartPr>
            <p14:xfrm>
              <a:off x="12059010" y="4976100"/>
              <a:ext cx="36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6"/>
            </p:blipFill>
            <p:spPr>
              <a:xfrm>
                <a:off x="12059010" y="497610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7" name="墨迹 26"/>
              <p14:cNvContentPartPr/>
              <p14:nvPr/>
            </p14:nvContentPartPr>
            <p14:xfrm>
              <a:off x="11498850" y="5950620"/>
              <a:ext cx="36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3"/>
            </p:blipFill>
            <p:spPr>
              <a:xfrm>
                <a:off x="11498850" y="5950620"/>
                <a:ext cx="360" cy="360"/>
              </a:xfrm>
              <a:prstGeom prst="rect"/>
            </p:spPr>
          </p:pic>
        </mc:Fallback>
      </mc:AlternateContent>
      <p:pic>
        <p:nvPicPr>
          <p:cNvPr id="28" name="图片 27" descr="/private/var/folders/qc/284pp7d50rsdt_86hkk07x3w0000gn/T/com.kingsoft.wpsoffice.mac/picturecompress_20220815165802/output_77.pngoutput_7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425535" y="5514368"/>
            <a:ext cx="530353" cy="518161"/>
          </a:xfrm>
          <a:prstGeom prst="rect">
            <a:avLst/>
          </a:prstGeom>
        </p:spPr>
      </p:pic>
      <p:pic>
        <p:nvPicPr>
          <p:cNvPr id="30" name="图片 29" descr="/private/var/folders/qc/284pp7d50rsdt_86hkk07x3w0000gn/T/com.kingsoft.wpsoffice.mac/picturecompress_20220815165802/output_78.pngoutput_7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627505" y="4309786"/>
            <a:ext cx="1857821" cy="4731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6132830" y="4618990"/>
            <a:ext cx="5825490" cy="1938655"/>
            <a:chOff x="6002582" y="2471742"/>
            <a:chExt cx="5770772" cy="4125714"/>
          </a:xfrm>
        </p:grpSpPr>
        <p:sp>
          <p:nvSpPr>
            <p:cNvPr id="22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85750" y="1621790"/>
            <a:ext cx="5570855" cy="1115695"/>
            <a:chOff x="6002582" y="2471742"/>
            <a:chExt cx="5770772" cy="4125714"/>
          </a:xfrm>
        </p:grpSpPr>
        <p:sp>
          <p:nvSpPr>
            <p:cNvPr id="10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4" name="矩形: 圆角 1"/>
          <p:cNvSpPr/>
          <p:nvPr/>
        </p:nvSpPr>
        <p:spPr>
          <a:xfrm>
            <a:off x="285750" y="2935315"/>
            <a:ext cx="2470150" cy="3656675"/>
          </a:xfrm>
          <a:prstGeom prst="roundRect">
            <a:avLst>
              <a:gd name="adj" fmla="val 10517"/>
            </a:avLst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innerShdw blurRad="63500" dist="101600" dir="13500000">
              <a:srgbClr val="D1D9E6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6132830" y="796925"/>
            <a:ext cx="5825490" cy="3647440"/>
            <a:chOff x="6002582" y="2471742"/>
            <a:chExt cx="5770772" cy="4125714"/>
          </a:xfrm>
        </p:grpSpPr>
        <p:sp>
          <p:nvSpPr>
            <p:cNvPr id="71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567430" y="2980748"/>
            <a:ext cx="2280285" cy="3587115"/>
            <a:chOff x="6002582" y="2471742"/>
            <a:chExt cx="5770772" cy="4125714"/>
          </a:xfrm>
        </p:grpSpPr>
        <p:sp>
          <p:nvSpPr>
            <p:cNvPr id="44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11" descr="/private/var/folders/qc/284pp7d50rsdt_86hkk07x3w0000gn/T/com.kingsoft.wpsoffice.mac/picturecompress_20220815165802/output_79.pngoutput_79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6089650" y="1213485"/>
            <a:ext cx="6059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2022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，与浙江智谱实业集团有限公司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展开深度合作，解决农作物分拣难题，加速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农业自动化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进程，目前已签约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100万合同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709670" y="3222625"/>
            <a:ext cx="1995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大豆光谱分拣仪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8006715" y="837565"/>
            <a:ext cx="2225675" cy="434340"/>
            <a:chOff x="12754" y="1312"/>
            <a:chExt cx="4326" cy="800"/>
          </a:xfrm>
        </p:grpSpPr>
        <p:sp>
          <p:nvSpPr>
            <p:cNvPr id="26" name="矩形: 圆角 25"/>
            <p:cNvSpPr/>
            <p:nvPr/>
          </p:nvSpPr>
          <p:spPr>
            <a:xfrm>
              <a:off x="13054" y="1312"/>
              <a:ext cx="3727" cy="801"/>
            </a:xfrm>
            <a:prstGeom prst="roundRect">
              <a:avLst/>
            </a:prstGeom>
            <a:solidFill>
              <a:srgbClr val="2F3E7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Rectangle 59"/>
            <p:cNvSpPr/>
            <p:nvPr/>
          </p:nvSpPr>
          <p:spPr>
            <a:xfrm>
              <a:off x="12754" y="1436"/>
              <a:ext cx="4326" cy="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产业化推进</a:t>
              </a:r>
              <a:endParaRPr lang="zh-CN" altLang="en-US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7" name="图形 6" descr="硬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9293" y="3785965"/>
            <a:ext cx="301858" cy="315378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76250" y="3120390"/>
            <a:ext cx="200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2644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传统人工</a:t>
            </a:r>
            <a:r>
              <a:rPr lang="en-US" altLang="zh-CN" b="1" dirty="0">
                <a:solidFill>
                  <a:srgbClr val="2644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b="1" dirty="0">
              <a:solidFill>
                <a:srgbClr val="2644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2644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化学检测方法</a:t>
            </a:r>
            <a:endParaRPr lang="zh-CN" altLang="en-US" b="1" dirty="0">
              <a:solidFill>
                <a:srgbClr val="2644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205980" y="2087245"/>
            <a:ext cx="3826510" cy="2221865"/>
            <a:chOff x="11650" y="3589"/>
            <a:chExt cx="6664" cy="404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650" y="3589"/>
              <a:ext cx="6665" cy="4044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矩形 39"/>
            <p:cNvSpPr/>
            <p:nvPr/>
          </p:nvSpPr>
          <p:spPr>
            <a:xfrm>
              <a:off x="15444" y="4401"/>
              <a:ext cx="1166" cy="26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285750" y="5231130"/>
            <a:ext cx="24974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准确率、客观性较差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操作繁琐，成本较高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破坏样本，污染环境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 descr="/private/var/folders/qc/284pp7d50rsdt_86hkk07x3w0000gn/T/com.kingsoft.wpsoffice.mac/picturecompress_20220815165802/output_81.pngoutput_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45" y="3893820"/>
            <a:ext cx="1911350" cy="125920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047490" y="3856355"/>
            <a:ext cx="1320165" cy="1574800"/>
            <a:chOff x="6907" y="2157"/>
            <a:chExt cx="3058" cy="3786"/>
          </a:xfrm>
        </p:grpSpPr>
        <p:grpSp>
          <p:nvGrpSpPr>
            <p:cNvPr id="57" name="组合 56"/>
            <p:cNvGrpSpPr/>
            <p:nvPr/>
          </p:nvGrpSpPr>
          <p:grpSpPr>
            <a:xfrm>
              <a:off x="6907" y="2157"/>
              <a:ext cx="3058" cy="3786"/>
              <a:chOff x="4311575" y="2417768"/>
              <a:chExt cx="1941622" cy="2404110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326" b="95929" l="9783" r="93750">
                            <a14:foregroundMark x1="13859" y1="25445" x2="13587" y2="63359"/>
                            <a14:foregroundMark x1="13587" y1="63359" x2="30707" y2="84733"/>
                            <a14:foregroundMark x1="30707" y1="84733" x2="47826" y2="90076"/>
                            <a14:foregroundMark x1="48370" y1="4326" x2="79348" y2="17557"/>
                            <a14:foregroundMark x1="79348" y1="17557" x2="86957" y2="47583"/>
                            <a14:foregroundMark x1="92663" y1="19847" x2="93750" y2="52672"/>
                            <a14:foregroundMark x1="54891" y1="95929" x2="64946" y2="959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1575" y="2417768"/>
                <a:ext cx="1941622" cy="2035524"/>
              </a:xfrm>
              <a:prstGeom prst="rect">
                <a:avLst/>
              </a:prstGeom>
              <a:solidFill>
                <a:srgbClr val="EBEEF3"/>
              </a:solidFill>
            </p:spPr>
          </p:pic>
          <p:sp>
            <p:nvSpPr>
              <p:cNvPr id="59" name="矩形 58"/>
              <p:cNvSpPr/>
              <p:nvPr/>
            </p:nvSpPr>
            <p:spPr>
              <a:xfrm rot="18360160">
                <a:off x="5319955" y="3977963"/>
                <a:ext cx="1371600" cy="316230"/>
              </a:xfrm>
              <a:prstGeom prst="rect">
                <a:avLst/>
              </a:prstGeom>
              <a:solidFill>
                <a:srgbClr val="EBEE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 rot="1449547">
                <a:off x="4592545" y="4317236"/>
                <a:ext cx="1225323" cy="350572"/>
              </a:xfrm>
              <a:prstGeom prst="rect">
                <a:avLst/>
              </a:prstGeom>
              <a:solidFill>
                <a:srgbClr val="EBEE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矩形 66"/>
            <p:cNvSpPr/>
            <p:nvPr/>
          </p:nvSpPr>
          <p:spPr>
            <a:xfrm rot="1295907">
              <a:off x="7726" y="3233"/>
              <a:ext cx="445" cy="295"/>
            </a:xfrm>
            <a:prstGeom prst="rect">
              <a:avLst/>
            </a:prstGeom>
            <a:solidFill>
              <a:srgbClr val="141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右箭头 78"/>
          <p:cNvSpPr/>
          <p:nvPr/>
        </p:nvSpPr>
        <p:spPr>
          <a:xfrm>
            <a:off x="2831465" y="4392295"/>
            <a:ext cx="660400" cy="565785"/>
          </a:xfrm>
          <a:prstGeom prst="rightArrow">
            <a:avLst/>
          </a:prstGeom>
          <a:gradFill>
            <a:gsLst>
              <a:gs pos="0">
                <a:srgbClr val="2F3E7A">
                  <a:alpha val="0"/>
                </a:srgbClr>
              </a:gs>
              <a:gs pos="53000">
                <a:srgbClr val="2F3E7A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500000000000000" charset="-122"/>
              <a:cs typeface="+mn-cs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11455" y="154940"/>
            <a:ext cx="6516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第一桶金：大豆光谱分拣仪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078605" y="5231130"/>
            <a:ext cx="12890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准确率高</a:t>
            </a:r>
            <a:endParaRPr lang="en-US" altLang="zh-CN" sz="16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检测速度快</a:t>
            </a:r>
            <a:endParaRPr lang="en-US" altLang="zh-CN" sz="16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无损分析</a:t>
            </a:r>
            <a:endParaRPr lang="zh-CN" altLang="en-US" sz="16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93200" y="3065145"/>
            <a:ext cx="1968500" cy="1036320"/>
          </a:xfrm>
          <a:prstGeom prst="rect">
            <a:avLst/>
          </a:prstGeom>
          <a:solidFill>
            <a:srgbClr val="2F3E7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256395" y="2976880"/>
            <a:ext cx="17767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微纳精光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03030" y="3459480"/>
            <a:ext cx="222859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 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第一桶金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!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endParaRPr lang="en-US" altLang="zh-CN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42" name="图片 41" descr="WechatIMG3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49" name="图片 48" descr="浙大logo"/>
            <p:cNvPicPr>
              <a:picLocks noChangeAspect="1"/>
            </p:cNvPicPr>
            <p:nvPr/>
          </p:nvPicPr>
          <p:blipFill>
            <a:blip r:embed="rId10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76250" y="1631315"/>
            <a:ext cx="5260975" cy="1061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大豆分拣仪器代表的农业市场，包括农产品质量检测和食品安全检测，据估计2025年市场将达到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300亿元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，光谱仪检测市场可占据四分之一约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75亿元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172635" y="925195"/>
            <a:ext cx="6558915" cy="508635"/>
            <a:chOff x="9773" y="1344"/>
            <a:chExt cx="13132" cy="801"/>
          </a:xfrm>
        </p:grpSpPr>
        <p:sp>
          <p:nvSpPr>
            <p:cNvPr id="14" name="矩形: 圆角 25"/>
            <p:cNvSpPr/>
            <p:nvPr/>
          </p:nvSpPr>
          <p:spPr>
            <a:xfrm>
              <a:off x="10678" y="1344"/>
              <a:ext cx="11322" cy="801"/>
            </a:xfrm>
            <a:prstGeom prst="roundRect">
              <a:avLst/>
            </a:prstGeom>
            <a:solidFill>
              <a:srgbClr val="2F3E7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Rectangle 59"/>
            <p:cNvSpPr/>
            <p:nvPr/>
          </p:nvSpPr>
          <p:spPr>
            <a:xfrm>
              <a:off x="9773" y="1466"/>
              <a:ext cx="13132" cy="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ea"/>
                </a:rPr>
                <a:t>建立光谱和图像信息与被测物质成分之间的数学关联</a:t>
              </a:r>
              <a:endParaRPr lang="zh-CN" altLang="en-US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367270" y="4666767"/>
            <a:ext cx="3559810" cy="447675"/>
            <a:chOff x="12676" y="1043"/>
            <a:chExt cx="6334" cy="801"/>
          </a:xfrm>
        </p:grpSpPr>
        <p:sp>
          <p:nvSpPr>
            <p:cNvPr id="17" name="矩形: 圆角 25"/>
            <p:cNvSpPr/>
            <p:nvPr/>
          </p:nvSpPr>
          <p:spPr>
            <a:xfrm>
              <a:off x="12676" y="1043"/>
              <a:ext cx="6334" cy="801"/>
            </a:xfrm>
            <a:prstGeom prst="roundRect">
              <a:avLst/>
            </a:prstGeom>
            <a:solidFill>
              <a:srgbClr val="2F3E7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Rectangle 59"/>
            <p:cNvSpPr/>
            <p:nvPr/>
          </p:nvSpPr>
          <p:spPr>
            <a:xfrm>
              <a:off x="12754" y="1140"/>
              <a:ext cx="6256" cy="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多家大型食品集团订单意向</a:t>
              </a:r>
              <a:endParaRPr lang="zh-CN" altLang="en-US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307085" y="5199872"/>
            <a:ext cx="3089275" cy="12491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光谱检测仪提供的食品分拣、食品质检服务受到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多家大型食品集团青睐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，有数家大型食品企业表示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有订单意向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3" name="图片 32" descr="/private/var/folders/qc/284pp7d50rsdt_86hkk07x3w0000gn/T/com.kingsoft.wpsoffice.mac/picturecompress_20220815165802/output_82.jpgoutput_82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396360" y="5446741"/>
            <a:ext cx="960120" cy="102743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34" name="图片 33" descr="/private/var/folders/qc/284pp7d50rsdt_86hkk07x3w0000gn/T/com.kingsoft.wpsoffice.mac/picturecompress_20220815165802/output_83.jpgoutput_8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927080" y="5520690"/>
            <a:ext cx="896620" cy="99187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30" name="图片 29" descr="/private/var/folders/qc/284pp7d50rsdt_86hkk07x3w0000gn/T/com.kingsoft.wpsoffice.mac/picturecompress_20220815165802/output_84.jpgoutput_8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140315" y="5231130"/>
            <a:ext cx="921385" cy="83121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3" name="灯片编号占位符 1"/>
          <p:cNvSpPr txBox="1"/>
          <p:nvPr/>
        </p:nvSpPr>
        <p:spPr>
          <a:xfrm>
            <a:off x="9350377" y="6489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57810" y="950595"/>
            <a:ext cx="6002655" cy="1359647"/>
            <a:chOff x="6002582" y="2471742"/>
            <a:chExt cx="5770772" cy="4125714"/>
          </a:xfrm>
        </p:grpSpPr>
        <p:sp>
          <p:nvSpPr>
            <p:cNvPr id="22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42" name="图片 41" descr="WechatIMG30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49" name="图片 48" descr="浙大logo"/>
            <p:cNvPicPr>
              <a:picLocks noChangeAspect="1"/>
            </p:cNvPicPr>
            <p:nvPr/>
          </p:nvPicPr>
          <p:blipFill>
            <a:blip r:embed="rId2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211455" y="154940"/>
            <a:ext cx="8796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商业合作：新食安技术研发战略合作伙伴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1" descr="/private/var/folders/qc/284pp7d50rsdt_86hkk07x3w0000gn/T/com.kingsoft.wpsoffice.mac/picturecompress_20220815165802/output_85.pngoutput_8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grpSp>
        <p:nvGrpSpPr>
          <p:cNvPr id="70" name="组合 69"/>
          <p:cNvGrpSpPr/>
          <p:nvPr/>
        </p:nvGrpSpPr>
        <p:grpSpPr>
          <a:xfrm>
            <a:off x="6664960" y="950595"/>
            <a:ext cx="5293360" cy="2555465"/>
            <a:chOff x="6002582" y="2471742"/>
            <a:chExt cx="5770772" cy="4125714"/>
          </a:xfrm>
        </p:grpSpPr>
        <p:sp>
          <p:nvSpPr>
            <p:cNvPr id="71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080676" y="748694"/>
            <a:ext cx="2225675" cy="434883"/>
            <a:chOff x="721" y="1091"/>
            <a:chExt cx="4326" cy="801"/>
          </a:xfrm>
        </p:grpSpPr>
        <p:sp>
          <p:nvSpPr>
            <p:cNvPr id="26" name="矩形: 圆角 25"/>
            <p:cNvSpPr/>
            <p:nvPr/>
          </p:nvSpPr>
          <p:spPr>
            <a:xfrm>
              <a:off x="1020" y="1091"/>
              <a:ext cx="3727" cy="801"/>
            </a:xfrm>
            <a:prstGeom prst="roundRect">
              <a:avLst/>
            </a:prstGeom>
            <a:solidFill>
              <a:srgbClr val="2F3E7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Rectangle 59"/>
            <p:cNvSpPr/>
            <p:nvPr/>
          </p:nvSpPr>
          <p:spPr>
            <a:xfrm>
              <a:off x="721" y="1180"/>
              <a:ext cx="4326" cy="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达成战略合作</a:t>
              </a:r>
              <a:endParaRPr lang="zh-CN" altLang="en-US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55917" y="1150374"/>
            <a:ext cx="5857875" cy="1061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与杭州新食安智能科技有限责任公司达成战略合作伙伴关系，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rPr>
              <a:t>在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rPr>
              <a:t>供应链管理与食品安全领域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rPr>
              <a:t>共同服务于浙江省市场监督管理局以及各大食品集团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727825" y="3847465"/>
            <a:ext cx="5230495" cy="2715176"/>
            <a:chOff x="6002582" y="2471742"/>
            <a:chExt cx="5770772" cy="4125714"/>
          </a:xfrm>
        </p:grpSpPr>
        <p:sp>
          <p:nvSpPr>
            <p:cNvPr id="11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194040" y="3662714"/>
            <a:ext cx="2379980" cy="438062"/>
            <a:chOff x="12754" y="1312"/>
            <a:chExt cx="4326" cy="801"/>
          </a:xfrm>
        </p:grpSpPr>
        <p:sp>
          <p:nvSpPr>
            <p:cNvPr id="8" name="矩形: 圆角 25"/>
            <p:cNvSpPr/>
            <p:nvPr/>
          </p:nvSpPr>
          <p:spPr>
            <a:xfrm>
              <a:off x="13054" y="1312"/>
              <a:ext cx="3727" cy="801"/>
            </a:xfrm>
            <a:prstGeom prst="roundRect">
              <a:avLst/>
            </a:prstGeom>
            <a:solidFill>
              <a:srgbClr val="2F3E7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Rectangle 59"/>
            <p:cNvSpPr/>
            <p:nvPr/>
          </p:nvSpPr>
          <p:spPr>
            <a:xfrm>
              <a:off x="12754" y="1436"/>
              <a:ext cx="4326" cy="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产业化推进</a:t>
              </a:r>
              <a:endParaRPr lang="zh-CN" altLang="en-US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311931" y="756494"/>
            <a:ext cx="2225675" cy="434883"/>
            <a:chOff x="721" y="1091"/>
            <a:chExt cx="4326" cy="801"/>
          </a:xfrm>
        </p:grpSpPr>
        <p:sp>
          <p:nvSpPr>
            <p:cNvPr id="65" name="矩形: 圆角 25"/>
            <p:cNvSpPr/>
            <p:nvPr/>
          </p:nvSpPr>
          <p:spPr>
            <a:xfrm>
              <a:off x="1020" y="1091"/>
              <a:ext cx="3727" cy="801"/>
            </a:xfrm>
            <a:prstGeom prst="roundRect">
              <a:avLst/>
            </a:prstGeom>
            <a:solidFill>
              <a:srgbClr val="2F3E7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Rectangle 59"/>
            <p:cNvSpPr/>
            <p:nvPr/>
          </p:nvSpPr>
          <p:spPr>
            <a:xfrm>
              <a:off x="721" y="1180"/>
              <a:ext cx="4326" cy="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技术研发合作</a:t>
              </a:r>
              <a:endParaRPr lang="zh-CN" altLang="en-US" sz="20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23085" y="4868027"/>
            <a:ext cx="3941447" cy="1021080"/>
            <a:chOff x="365960" y="2214990"/>
            <a:chExt cx="3941715" cy="102112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  <a:alpha val="0"/>
                  </a:srgbClr>
                </a:clrTo>
              </a:clrChange>
            </a:blip>
            <a:srcRect l="33567" t="5246" r="4241" b="22022"/>
            <a:stretch>
              <a:fillRect/>
            </a:stretch>
          </p:blipFill>
          <p:spPr>
            <a:xfrm>
              <a:off x="2009675" y="2214990"/>
              <a:ext cx="2298000" cy="1021124"/>
            </a:xfrm>
            <a:prstGeom prst="rect">
              <a:avLst/>
            </a:prstGeom>
          </p:spPr>
        </p:pic>
        <p:pic>
          <p:nvPicPr>
            <p:cNvPr id="27" name="图片 95" descr="图片包含 物体, 游戏机, 钟表&#10;&#10;描述已自动生成"/>
            <p:cNvPicPr>
              <a:picLocks noChangeAspect="1"/>
            </p:cNvPicPr>
            <p:nvPr/>
          </p:nvPicPr>
          <p:blipFill rotWithShape="1">
            <a:blip r:embed="rId5"/>
            <a:srcRect t="12553"/>
            <a:stretch>
              <a:fillRect/>
            </a:stretch>
          </p:blipFill>
          <p:spPr>
            <a:xfrm>
              <a:off x="365960" y="2406133"/>
              <a:ext cx="1325335" cy="667414"/>
            </a:xfrm>
            <a:prstGeom prst="rect">
              <a:avLst/>
            </a:prstGeom>
          </p:spPr>
        </p:pic>
      </p:grpSp>
      <p:pic>
        <p:nvPicPr>
          <p:cNvPr id="67" name="图片 66" descr="/private/var/folders/qc/284pp7d50rsdt_86hkk07x3w0000gn/T/com.kingsoft.wpsoffice.mac/picturecompress_20220815165802/output_86.pngoutput_8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89280" y="5051306"/>
            <a:ext cx="491490" cy="577215"/>
          </a:xfrm>
          <a:prstGeom prst="rect">
            <a:avLst/>
          </a:prstGeom>
        </p:spPr>
      </p:pic>
      <p:pic>
        <p:nvPicPr>
          <p:cNvPr id="104" name="图片 103" descr="/private/var/folders/qc/284pp7d50rsdt_86hkk07x3w0000gn/T/com.kingsoft.wpsoffice.mac/picturecompress_20220815165802/output_87.pngoutput_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35" y="2247686"/>
            <a:ext cx="1261745" cy="972185"/>
          </a:xfrm>
          <a:prstGeom prst="rect">
            <a:avLst/>
          </a:prstGeom>
        </p:spPr>
      </p:pic>
      <p:sp>
        <p:nvSpPr>
          <p:cNvPr id="105" name="文本框 104"/>
          <p:cNvSpPr txBox="1"/>
          <p:nvPr/>
        </p:nvSpPr>
        <p:spPr>
          <a:xfrm>
            <a:off x="50165" y="2882686"/>
            <a:ext cx="17468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156EC0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新食安智能科技</a:t>
            </a:r>
            <a:endParaRPr lang="zh-CN" altLang="en-US" sz="1600" b="1" dirty="0">
              <a:solidFill>
                <a:srgbClr val="156EC0"/>
              </a:solidFill>
              <a:latin typeface="方正兰亭粗黑简体" panose="02000000000000000000" charset="-122"/>
              <a:ea typeface="方正兰亭粗黑简体" panose="02000000000000000000" charset="-122"/>
              <a:sym typeface="+mn-ea"/>
            </a:endParaRPr>
          </a:p>
        </p:txBody>
      </p:sp>
      <p:pic>
        <p:nvPicPr>
          <p:cNvPr id="106" name="图片 105" descr="/private/var/folders/qc/284pp7d50rsdt_86hkk07x3w0000gn/T/com.kingsoft.wpsoffice.mac/picturecompress_20220815165802/output_88.pngoutput_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336" y="3269793"/>
            <a:ext cx="1632902" cy="1185083"/>
          </a:xfrm>
          <a:prstGeom prst="rect">
            <a:avLst/>
          </a:prstGeom>
        </p:spPr>
      </p:pic>
      <p:pic>
        <p:nvPicPr>
          <p:cNvPr id="107" name="图片 106" descr="/private/var/folders/qc/284pp7d50rsdt_86hkk07x3w0000gn/T/com.kingsoft.wpsoffice.mac/picturecompress_20220815165802/output_89.pngoutput_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5841" y="3230231"/>
            <a:ext cx="1711325" cy="1210766"/>
          </a:xfrm>
          <a:prstGeom prst="rect">
            <a:avLst/>
          </a:prstGeom>
        </p:spPr>
      </p:pic>
      <p:pic>
        <p:nvPicPr>
          <p:cNvPr id="108" name="图片 107" descr="/private/var/folders/qc/284pp7d50rsdt_86hkk07x3w0000gn/T/com.kingsoft.wpsoffice.mac/picturecompress_20220815165802/output_90.pngoutput_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204" y="3244209"/>
            <a:ext cx="1711324" cy="1209798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1554480" y="2419771"/>
            <a:ext cx="45605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食品数据库存储食品抽检大数据</a:t>
            </a:r>
            <a:r>
              <a:rPr lang="zh-CN" altLang="en-US" sz="1600" b="1" dirty="0">
                <a:solidFill>
                  <a:srgbClr val="C00000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260万余条</a:t>
            </a:r>
            <a:endParaRPr lang="zh-CN" altLang="en-US" sz="1600" b="1" dirty="0">
              <a:solidFill>
                <a:srgbClr val="C00000"/>
              </a:solidFill>
              <a:latin typeface="方正兰亭黑简体" panose="02000000000000000000" charset="-122"/>
              <a:ea typeface="方正兰亭黑简体" panose="02000000000000000000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1600" dirty="0">
                <a:solidFill>
                  <a:srgbClr val="000000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全供应链食品安全管控平台总数据量</a:t>
            </a:r>
            <a:r>
              <a:rPr lang="zh-CN" altLang="en-US" sz="1600" b="1" dirty="0">
                <a:solidFill>
                  <a:srgbClr val="C00000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超过900万条</a:t>
            </a:r>
            <a:endParaRPr lang="zh-CN" altLang="en-US" sz="1600" b="1" dirty="0">
              <a:solidFill>
                <a:srgbClr val="C00000"/>
              </a:solidFill>
              <a:latin typeface="方正兰亭黑简体" panose="02000000000000000000" charset="-122"/>
              <a:ea typeface="方正兰亭黑简体" panose="02000000000000000000" charset="-122"/>
              <a:sym typeface="+mn-ea"/>
            </a:endParaRPr>
          </a:p>
        </p:txBody>
      </p:sp>
      <p:pic>
        <p:nvPicPr>
          <p:cNvPr id="115" name="图片 114" descr="/private/var/folders/qc/284pp7d50rsdt_86hkk07x3w0000gn/T/com.kingsoft.wpsoffice.mac/picturecompress_20220815165802/output_91.pngoutput_9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07340" y="5654556"/>
            <a:ext cx="1154430" cy="488950"/>
          </a:xfrm>
          <a:prstGeom prst="rect">
            <a:avLst/>
          </a:prstGeom>
        </p:spPr>
      </p:pic>
      <p:sp>
        <p:nvSpPr>
          <p:cNvPr id="117" name="右箭头 116"/>
          <p:cNvSpPr/>
          <p:nvPr/>
        </p:nvSpPr>
        <p:spPr>
          <a:xfrm rot="5400000">
            <a:off x="2188210" y="4587335"/>
            <a:ext cx="544195" cy="338455"/>
          </a:xfrm>
          <a:prstGeom prst="rightArrow">
            <a:avLst/>
          </a:prstGeom>
          <a:solidFill>
            <a:srgbClr val="CFD5EA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右箭头 117"/>
          <p:cNvSpPr/>
          <p:nvPr/>
        </p:nvSpPr>
        <p:spPr>
          <a:xfrm rot="16200000">
            <a:off x="4558031" y="4579080"/>
            <a:ext cx="534670" cy="310515"/>
          </a:xfrm>
          <a:prstGeom prst="rightArrow">
            <a:avLst/>
          </a:prstGeom>
          <a:solidFill>
            <a:srgbClr val="CFD5EA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/>
          <p:cNvSpPr txBox="1"/>
          <p:nvPr/>
        </p:nvSpPr>
        <p:spPr>
          <a:xfrm>
            <a:off x="1706880" y="4412401"/>
            <a:ext cx="150685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检测对象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4184015" y="4440341"/>
            <a:ext cx="128333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动态更新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1635125" y="5909945"/>
            <a:ext cx="164973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微纳精光光谱仪</a:t>
            </a:r>
            <a:endParaRPr lang="en-US" altLang="zh-CN" sz="1400" dirty="0">
              <a:solidFill>
                <a:srgbClr val="000000"/>
              </a:solidFill>
              <a:latin typeface="方正兰亭黑简体" panose="02000000000000000000" charset="-122"/>
              <a:ea typeface="方正兰亭黑简体" panose="02000000000000000000" charset="-122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000000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采集受检</a:t>
            </a:r>
            <a:endParaRPr lang="en-US" altLang="zh-CN" sz="1400" dirty="0">
              <a:solidFill>
                <a:srgbClr val="000000"/>
              </a:solidFill>
              <a:latin typeface="方正兰亭黑简体" panose="02000000000000000000" charset="-122"/>
              <a:ea typeface="方正兰亭黑简体" panose="02000000000000000000" charset="-122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000000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对象光信号</a:t>
            </a:r>
            <a:endParaRPr lang="zh-CN" altLang="en-US" sz="1400" dirty="0">
              <a:solidFill>
                <a:srgbClr val="000000"/>
              </a:solidFill>
              <a:latin typeface="方正兰亭黑简体" panose="02000000000000000000" charset="-122"/>
              <a:ea typeface="方正兰亭黑简体" panose="02000000000000000000" charset="-122"/>
              <a:sym typeface="+mn-ea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3131073" y="5907405"/>
            <a:ext cx="185362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数据挖掘算法</a:t>
            </a:r>
            <a:endParaRPr lang="en-US" altLang="zh-CN" sz="1400" dirty="0">
              <a:solidFill>
                <a:srgbClr val="000000"/>
              </a:solidFill>
              <a:latin typeface="方正兰亭黑简体" panose="02000000000000000000" charset="-122"/>
              <a:ea typeface="方正兰亭黑简体" panose="02000000000000000000" charset="-122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000000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将光信号还原</a:t>
            </a:r>
            <a:endParaRPr lang="en-US" altLang="zh-CN" sz="1400" dirty="0">
              <a:solidFill>
                <a:srgbClr val="000000"/>
              </a:solidFill>
              <a:latin typeface="方正兰亭黑简体" panose="02000000000000000000" charset="-122"/>
              <a:ea typeface="方正兰亭黑简体" panose="02000000000000000000" charset="-122"/>
              <a:sym typeface="+mn-ea"/>
            </a:endParaRPr>
          </a:p>
          <a:p>
            <a:pPr algn="ctr"/>
            <a:r>
              <a:rPr lang="zh-CN" altLang="en-US" sz="1400" dirty="0">
                <a:solidFill>
                  <a:srgbClr val="000000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成光谱数据</a:t>
            </a:r>
            <a:endParaRPr lang="zh-CN" altLang="en-US" sz="1400" dirty="0">
              <a:solidFill>
                <a:srgbClr val="000000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4904740" y="5916930"/>
            <a:ext cx="121602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将食品数据导入至配套软件应用上</a:t>
            </a:r>
            <a:endParaRPr lang="zh-CN" altLang="en-US" sz="1400" dirty="0">
              <a:solidFill>
                <a:srgbClr val="000000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1823085" y="3105571"/>
            <a:ext cx="3383915" cy="382270"/>
            <a:chOff x="721" y="1091"/>
            <a:chExt cx="4326" cy="801"/>
          </a:xfrm>
        </p:grpSpPr>
        <p:sp>
          <p:nvSpPr>
            <p:cNvPr id="129" name="矩形: 圆角 25"/>
            <p:cNvSpPr/>
            <p:nvPr/>
          </p:nvSpPr>
          <p:spPr>
            <a:xfrm>
              <a:off x="1020" y="1091"/>
              <a:ext cx="3727" cy="801"/>
            </a:xfrm>
            <a:prstGeom prst="roundRect">
              <a:avLst/>
            </a:prstGeom>
            <a:solidFill>
              <a:srgbClr val="2F3E7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0" name="Rectangle 59"/>
            <p:cNvSpPr/>
            <p:nvPr/>
          </p:nvSpPr>
          <p:spPr>
            <a:xfrm>
              <a:off x="721" y="1180"/>
              <a:ext cx="4326" cy="6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ea"/>
                </a:rPr>
                <a:t>新食安食品安全可视化网站</a:t>
              </a:r>
              <a:endPara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32" name="文本框 131"/>
          <p:cNvSpPr txBox="1"/>
          <p:nvPr/>
        </p:nvSpPr>
        <p:spPr>
          <a:xfrm>
            <a:off x="6920376" y="1333083"/>
            <a:ext cx="2483487" cy="18401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2022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微纳精光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sz="1600" b="1" dirty="0">
                <a:sym typeface="+mn-ea"/>
              </a:rPr>
              <a:t>新食安</a:t>
            </a:r>
            <a:r>
              <a:rPr lang="zh-CN" altLang="en-US" sz="1600" dirty="0">
                <a:sym typeface="+mn-ea"/>
              </a:rPr>
              <a:t>正式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确认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合作研发关系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，结合其食品安全数据库进行软硬件开发，实现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微纳精光光谱检测仪技术能力平台化。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941618" y="4288527"/>
            <a:ext cx="2822435" cy="213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2022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，针对食品供应链安全问题，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微纳精光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浙江一鸣食品股份有限公司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展开合作，微纳精光提供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100组便携式食品安全快检光谱模组系统（产品单价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2W/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台）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，提高企业食品自检能力。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3" name="图片 12" descr="/private/var/folders/qc/284pp7d50rsdt_86hkk07x3w0000gn/T/com.kingsoft.wpsoffice.mac/picturecompress_20220815165802/output_92.pngoutput_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9976724" y="4595872"/>
            <a:ext cx="2027334" cy="1423346"/>
          </a:xfrm>
          <a:prstGeom prst="rect">
            <a:avLst/>
          </a:prstGeom>
        </p:spPr>
      </p:pic>
      <p:pic>
        <p:nvPicPr>
          <p:cNvPr id="2" name="图片 1" descr="/private/var/folders/qc/284pp7d50rsdt_86hkk07x3w0000gn/T/com.kingsoft.wpsoffice.mac/picturecompress_20220815165802/output_93.pngoutput_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9476393" y="4600813"/>
            <a:ext cx="2017454" cy="1423346"/>
          </a:xfrm>
          <a:prstGeom prst="rect">
            <a:avLst/>
          </a:prstGeom>
        </p:spPr>
      </p:pic>
      <p:pic>
        <p:nvPicPr>
          <p:cNvPr id="15" name="图片 14" descr="/private/var/folders/qc/284pp7d50rsdt_86hkk07x3w0000gn/T/com.kingsoft.wpsoffice.mac/picturecompress_20220815165802/output_94.pngoutput_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0094437" y="1593102"/>
            <a:ext cx="1918518" cy="1359687"/>
          </a:xfrm>
          <a:prstGeom prst="rect">
            <a:avLst/>
          </a:prstGeom>
        </p:spPr>
      </p:pic>
      <p:pic>
        <p:nvPicPr>
          <p:cNvPr id="14" name="图片 13" descr="/private/var/folders/qc/284pp7d50rsdt_86hkk07x3w0000gn/T/com.kingsoft.wpsoffice.mac/picturecompress_20220815165802/output_95.pngoutput_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9321140" y="1591484"/>
            <a:ext cx="1929626" cy="1359684"/>
          </a:xfrm>
          <a:prstGeom prst="rect">
            <a:avLst/>
          </a:prstGeom>
        </p:spPr>
      </p:pic>
      <p:pic>
        <p:nvPicPr>
          <p:cNvPr id="24" name="图片 23" descr="/private/var/folders/qc/284pp7d50rsdt_86hkk07x3w0000gn/T/com.kingsoft.wpsoffice.mac/picturecompress_20220815165802/output_96.pngoutput_9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53855" y="5309042"/>
            <a:ext cx="288227" cy="171036"/>
          </a:xfrm>
          <a:prstGeom prst="rect">
            <a:avLst/>
          </a:prstGeom>
        </p:spPr>
      </p:pic>
      <p:sp>
        <p:nvSpPr>
          <p:cNvPr id="3" name="灯片编号占位符 1"/>
          <p:cNvSpPr txBox="1"/>
          <p:nvPr/>
        </p:nvSpPr>
        <p:spPr>
          <a:xfrm>
            <a:off x="9350377" y="6489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2"/>
          <p:cNvGrpSpPr/>
          <p:nvPr/>
        </p:nvGrpSpPr>
        <p:grpSpPr>
          <a:xfrm>
            <a:off x="3715385" y="1030977"/>
            <a:ext cx="2599564" cy="2372360"/>
            <a:chOff x="6002582" y="2471742"/>
            <a:chExt cx="5770772" cy="4125714"/>
          </a:xfrm>
        </p:grpSpPr>
        <p:sp>
          <p:nvSpPr>
            <p:cNvPr id="1048586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8587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76"/>
          <p:cNvGrpSpPr/>
          <p:nvPr/>
        </p:nvGrpSpPr>
        <p:grpSpPr>
          <a:xfrm>
            <a:off x="361315" y="3738245"/>
            <a:ext cx="5953634" cy="2696210"/>
            <a:chOff x="6002582" y="2471742"/>
            <a:chExt cx="5770772" cy="4125714"/>
          </a:xfrm>
        </p:grpSpPr>
        <p:sp>
          <p:nvSpPr>
            <p:cNvPr id="1048588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8589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097152" name="图片 5" descr="/private/var/folders/qc/284pp7d50rsdt_86hkk07x3w0000gn/T/com.kingsoft.wpsoffice.mac/picturecompress_20220815165802/output_97.pngoutput_97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1048590" name="文本框 77"/>
          <p:cNvSpPr txBox="1"/>
          <p:nvPr/>
        </p:nvSpPr>
        <p:spPr>
          <a:xfrm>
            <a:off x="211455" y="154940"/>
            <a:ext cx="6516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kern="1200" cap="none" spc="600" normalizeH="0" baseline="0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商业案例：微型工用光谱仪系统</a:t>
            </a:r>
            <a:endParaRPr kumimoji="0" lang="zh-CN" altLang="en-US" sz="2800" b="1" i="0" u="none" strike="noStrike" kern="1200" cap="none" spc="600" normalizeH="0" baseline="0" noProof="0" dirty="0">
              <a:ln>
                <a:noFill/>
              </a:ln>
              <a:solidFill>
                <a:srgbClr val="2F3E7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22" name="组合 39"/>
          <p:cNvGrpSpPr/>
          <p:nvPr/>
        </p:nvGrpSpPr>
        <p:grpSpPr>
          <a:xfrm>
            <a:off x="6727825" y="1064069"/>
            <a:ext cx="5102860" cy="5365750"/>
            <a:chOff x="6002582" y="2471742"/>
            <a:chExt cx="5770772" cy="4125714"/>
          </a:xfrm>
        </p:grpSpPr>
        <p:sp>
          <p:nvSpPr>
            <p:cNvPr id="1048591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8592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48593" name="矩形: 圆角 42"/>
          <p:cNvSpPr/>
          <p:nvPr/>
        </p:nvSpPr>
        <p:spPr>
          <a:xfrm>
            <a:off x="7916333" y="1068371"/>
            <a:ext cx="2905588" cy="494030"/>
          </a:xfrm>
          <a:prstGeom prst="roundRect">
            <a:avLst/>
          </a:prstGeom>
          <a:solidFill>
            <a:srgbClr val="2F3E7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8594" name="Rectangle 59"/>
          <p:cNvSpPr/>
          <p:nvPr/>
        </p:nvSpPr>
        <p:spPr>
          <a:xfrm>
            <a:off x="6993466" y="1093973"/>
            <a:ext cx="4837008" cy="434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产业化推进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48595" name="文本框 44"/>
          <p:cNvSpPr txBox="1"/>
          <p:nvPr/>
        </p:nvSpPr>
        <p:spPr>
          <a:xfrm>
            <a:off x="6861175" y="1559020"/>
            <a:ext cx="2905125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针对煤炭检测需求</a:t>
            </a:r>
            <a:r>
              <a:rPr lang="zh-CN" altLang="en-US" sz="1600" b="1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耗时长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</a:t>
            </a:r>
            <a:r>
              <a:rPr lang="zh-CN" altLang="en-US" sz="1600" b="1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难检测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的特点，</a:t>
            </a:r>
            <a:r>
              <a:rPr lang="zh-CN" altLang="en-US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微纳精光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江苏仕能工业技术有限公司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于今年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展开合作，由微纳精光团队提供</a:t>
            </a:r>
            <a:r>
              <a:rPr lang="en-US" altLang="zh-CN" sz="1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20</a:t>
            </a:r>
            <a:r>
              <a:rPr lang="zh-CN" altLang="en-US" sz="1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组微型工用光谱仪系统</a:t>
            </a:r>
            <a:r>
              <a:rPr lang="en-US" altLang="zh-CN" sz="1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(</a:t>
            </a:r>
            <a:r>
              <a:rPr lang="zh-CN" altLang="en-US" sz="1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产品单价</a:t>
            </a:r>
            <a:r>
              <a:rPr lang="en-US" altLang="zh-CN" sz="1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4w/</a:t>
            </a:r>
            <a:r>
              <a:rPr lang="zh-CN" altLang="en-US" sz="1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台）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，提高</a:t>
            </a:r>
            <a:r>
              <a:rPr lang="zh-CN" altLang="en-US" sz="1600" b="1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检测速度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和</a:t>
            </a:r>
            <a:r>
              <a:rPr lang="zh-CN" altLang="en-US" sz="1600" b="1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准确度。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F3E7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3" name="组合 26"/>
          <p:cNvGrpSpPr/>
          <p:nvPr/>
        </p:nvGrpSpPr>
        <p:grpSpPr>
          <a:xfrm>
            <a:off x="9749790" y="1647634"/>
            <a:ext cx="1891665" cy="2251710"/>
            <a:chOff x="9604028" y="3509034"/>
            <a:chExt cx="1959843" cy="2549668"/>
          </a:xfrm>
        </p:grpSpPr>
        <p:pic>
          <p:nvPicPr>
            <p:cNvPr id="2097154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4028" y="3509034"/>
              <a:ext cx="1614438" cy="2271104"/>
            </a:xfrm>
            <a:prstGeom prst="rect">
              <a:avLst/>
            </a:prstGeom>
          </p:spPr>
        </p:pic>
        <p:pic>
          <p:nvPicPr>
            <p:cNvPr id="2097155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5789" y="3797137"/>
              <a:ext cx="1608082" cy="2261565"/>
            </a:xfrm>
            <a:prstGeom prst="rect">
              <a:avLst/>
            </a:prstGeom>
          </p:spPr>
        </p:pic>
      </p:grpSp>
      <p:sp>
        <p:nvSpPr>
          <p:cNvPr id="1048596" name="文本框 34"/>
          <p:cNvSpPr txBox="1"/>
          <p:nvPr/>
        </p:nvSpPr>
        <p:spPr>
          <a:xfrm>
            <a:off x="3903600" y="1124567"/>
            <a:ext cx="2223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微型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工用光谱仪系统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597" name="文本框 36"/>
          <p:cNvSpPr txBox="1"/>
          <p:nvPr/>
        </p:nvSpPr>
        <p:spPr>
          <a:xfrm>
            <a:off x="3948367" y="2609454"/>
            <a:ext cx="2133600" cy="7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+mn-ea"/>
              </a:rPr>
              <a:t>使用线扫光谱仪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sym typeface="+mn-ea"/>
              </a:rPr>
              <a:t>实现高速、高精度检测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48598" name="右箭头 78"/>
          <p:cNvSpPr/>
          <p:nvPr/>
        </p:nvSpPr>
        <p:spPr>
          <a:xfrm>
            <a:off x="3039717" y="2021259"/>
            <a:ext cx="488950" cy="391795"/>
          </a:xfrm>
          <a:prstGeom prst="rightArrow">
            <a:avLst/>
          </a:prstGeom>
          <a:gradFill>
            <a:gsLst>
              <a:gs pos="0">
                <a:srgbClr val="2F3E7A">
                  <a:alpha val="0"/>
                </a:srgbClr>
              </a:gs>
              <a:gs pos="53000">
                <a:srgbClr val="2F3E7A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500000000000000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4" name="组合 27"/>
          <p:cNvGrpSpPr/>
          <p:nvPr/>
        </p:nvGrpSpPr>
        <p:grpSpPr>
          <a:xfrm>
            <a:off x="336968" y="1010657"/>
            <a:ext cx="2590165" cy="2413000"/>
            <a:chOff x="207416" y="2948306"/>
            <a:chExt cx="3123193" cy="3281456"/>
          </a:xfrm>
        </p:grpSpPr>
        <p:sp>
          <p:nvSpPr>
            <p:cNvPr id="1048599" name="矩形: 圆角 1"/>
            <p:cNvSpPr/>
            <p:nvPr/>
          </p:nvSpPr>
          <p:spPr>
            <a:xfrm>
              <a:off x="207416" y="2948306"/>
              <a:ext cx="3123193" cy="3281456"/>
            </a:xfrm>
            <a:prstGeom prst="roundRect">
              <a:avLst>
                <a:gd name="adj" fmla="val 10517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8600" name="文本框 20"/>
            <p:cNvSpPr txBox="1"/>
            <p:nvPr/>
          </p:nvSpPr>
          <p:spPr>
            <a:xfrm>
              <a:off x="603224" y="3060060"/>
              <a:ext cx="2399664" cy="458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F3E7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传统煤炭检测技术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8601" name="文本框 23"/>
            <p:cNvSpPr txBox="1"/>
            <p:nvPr/>
          </p:nvSpPr>
          <p:spPr>
            <a:xfrm>
              <a:off x="533758" y="5122522"/>
              <a:ext cx="2538595" cy="952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不能直接测量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机器稳定性较差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97156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037" y="3576559"/>
              <a:ext cx="2382037" cy="1618261"/>
            </a:xfrm>
            <a:prstGeom prst="rect">
              <a:avLst/>
            </a:prstGeom>
          </p:spPr>
        </p:pic>
      </p:grpSp>
      <p:pic>
        <p:nvPicPr>
          <p:cNvPr id="2097157" name="图片 6" descr="/private/var/folders/qc/284pp7d50rsdt_86hkk07x3w0000gn/T/com.kingsoft.wpsoffice.mac/picturecompress_20220815165802/output_98.pngoutput_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172" y="1494137"/>
            <a:ext cx="1951990" cy="1169035"/>
          </a:xfrm>
          <a:prstGeom prst="rect">
            <a:avLst/>
          </a:prstGeom>
        </p:spPr>
      </p:pic>
      <p:pic>
        <p:nvPicPr>
          <p:cNvPr id="2097159" name="图片 8" descr="/private/var/folders/qc/284pp7d50rsdt_86hkk07x3w0000gn/T/com.kingsoft.wpsoffice.mac/picturecompress_20220815165802/output_99.pngoutput_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17" y="4547942"/>
            <a:ext cx="1951990" cy="1169035"/>
          </a:xfrm>
          <a:prstGeom prst="rect">
            <a:avLst/>
          </a:prstGeom>
        </p:spPr>
      </p:pic>
      <p:cxnSp>
        <p:nvCxnSpPr>
          <p:cNvPr id="3145728" name="直接箭头连接符 13"/>
          <p:cNvCxnSpPr/>
          <p:nvPr/>
        </p:nvCxnSpPr>
        <p:spPr>
          <a:xfrm>
            <a:off x="885782" y="5581087"/>
            <a:ext cx="0" cy="442595"/>
          </a:xfrm>
          <a:prstGeom prst="straightConnector1">
            <a:avLst/>
          </a:prstGeom>
          <a:ln w="28575">
            <a:solidFill>
              <a:srgbClr val="2F3E7A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602" name="文本框 15"/>
          <p:cNvSpPr txBox="1"/>
          <p:nvPr/>
        </p:nvSpPr>
        <p:spPr>
          <a:xfrm>
            <a:off x="573997" y="6023682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数据分析检测仪器</a:t>
            </a:r>
            <a:endParaRPr lang="zh-CN" altLang="en-US" sz="1400">
              <a:solidFill>
                <a:srgbClr val="1D1D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29" name="直接箭头连接符 18"/>
          <p:cNvCxnSpPr/>
          <p:nvPr/>
        </p:nvCxnSpPr>
        <p:spPr>
          <a:xfrm flipV="1">
            <a:off x="1268052" y="4219012"/>
            <a:ext cx="7620" cy="456565"/>
          </a:xfrm>
          <a:prstGeom prst="straightConnector1">
            <a:avLst/>
          </a:prstGeom>
          <a:ln w="28575">
            <a:solidFill>
              <a:srgbClr val="2F3E7A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603" name="文本框 19"/>
          <p:cNvSpPr txBox="1"/>
          <p:nvPr/>
        </p:nvSpPr>
        <p:spPr>
          <a:xfrm>
            <a:off x="648927" y="3904052"/>
            <a:ext cx="397954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olidFill>
                  <a:srgbClr val="1D1D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安装线扫光谱仪工业相机镜头的扫描机器</a:t>
            </a:r>
            <a:endParaRPr lang="zh-CN" altLang="en-US" sz="1400">
              <a:solidFill>
                <a:srgbClr val="1D1D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4" name="文本框 22"/>
          <p:cNvSpPr txBox="1"/>
          <p:nvPr/>
        </p:nvSpPr>
        <p:spPr>
          <a:xfrm>
            <a:off x="2946946" y="5534559"/>
            <a:ext cx="31070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扫描检测能力的提升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带来检测效果的飞跃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5" name="文本框 24"/>
          <p:cNvSpPr txBox="1"/>
          <p:nvPr/>
        </p:nvSpPr>
        <p:spPr>
          <a:xfrm>
            <a:off x="2802840" y="4438867"/>
            <a:ext cx="3395268" cy="1123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12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sz="1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微纳精光生产的</a:t>
            </a:r>
            <a:r>
              <a:rPr lang="zh-CN" altLang="en-US" sz="1400" b="1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模组单品</a:t>
            </a:r>
            <a:r>
              <a:rPr lang="zh-CN" altLang="en-US" sz="1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1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3D</a:t>
            </a:r>
            <a:r>
              <a:rPr lang="zh-CN" altLang="en-US" sz="1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相机相结合，得到的</a:t>
            </a:r>
            <a:r>
              <a:rPr lang="zh-CN" altLang="en-US" sz="1400" b="1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线扫光谱仪工业相机</a:t>
            </a:r>
            <a:r>
              <a:rPr lang="zh-CN" altLang="en-US" sz="1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能够有效解决关键的</a:t>
            </a:r>
            <a:r>
              <a:rPr lang="zh-CN" altLang="en-US" sz="1400" b="1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异谱同像</a:t>
            </a:r>
            <a:r>
              <a:rPr lang="zh-CN" altLang="en-US" sz="1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问题。</a:t>
            </a:r>
            <a:endParaRPr lang="zh-CN" altLang="en-US" sz="14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5"/>
          <p:cNvGrpSpPr/>
          <p:nvPr/>
        </p:nvGrpSpPr>
        <p:grpSpPr>
          <a:xfrm>
            <a:off x="9749790" y="3967289"/>
            <a:ext cx="1892301" cy="2248535"/>
            <a:chOff x="9604028" y="3509034"/>
            <a:chExt cx="1959844" cy="2549668"/>
          </a:xfrm>
        </p:grpSpPr>
        <p:pic>
          <p:nvPicPr>
            <p:cNvPr id="2097160" name="图片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4028" y="3509034"/>
              <a:ext cx="1614438" cy="2271104"/>
            </a:xfrm>
            <a:prstGeom prst="rect">
              <a:avLst/>
            </a:prstGeom>
          </p:spPr>
        </p:pic>
        <p:pic>
          <p:nvPicPr>
            <p:cNvPr id="2097161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5790" y="3797137"/>
              <a:ext cx="1608082" cy="2261565"/>
            </a:xfrm>
            <a:prstGeom prst="rect">
              <a:avLst/>
            </a:prstGeom>
          </p:spPr>
        </p:pic>
      </p:grpSp>
      <p:sp>
        <p:nvSpPr>
          <p:cNvPr id="1048606" name="文本框 31"/>
          <p:cNvSpPr txBox="1"/>
          <p:nvPr/>
        </p:nvSpPr>
        <p:spPr>
          <a:xfrm>
            <a:off x="6837045" y="4369365"/>
            <a:ext cx="2905125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在交付第一批产品后，</a:t>
            </a:r>
            <a:r>
              <a:rPr lang="zh-CN" altLang="en-US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江苏仕能工业技术有限公司</a:t>
            </a: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与我们再次展开</a:t>
            </a:r>
            <a:r>
              <a:rPr lang="zh-CN" altLang="en-US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第二次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合作，此次合作包含</a:t>
            </a:r>
            <a:r>
              <a:rPr lang="en-US" altLang="zh-CN" sz="16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</a:t>
            </a:r>
            <a:r>
              <a:rPr lang="zh-CN" altLang="en-US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模组单品</a:t>
            </a:r>
            <a:r>
              <a:rPr lang="zh-CN" altLang="en-US" sz="1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/private/var/folders/qc/284pp7d50rsdt_86hkk07x3w0000gn/T/com.kingsoft.wpsoffice.mac/picturecompress_20220815165802/output_100.jpgoutput_10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201400" y="3311334"/>
            <a:ext cx="161925" cy="111125"/>
          </a:xfrm>
          <a:prstGeom prst="rect">
            <a:avLst/>
          </a:prstGeom>
        </p:spPr>
      </p:pic>
      <p:pic>
        <p:nvPicPr>
          <p:cNvPr id="3" name="图片 2" descr="/private/var/folders/qc/284pp7d50rsdt_86hkk07x3w0000gn/T/com.kingsoft.wpsoffice.mac/picturecompress_20220815165802/output_101.pngoutput_101"/>
          <p:cNvPicPr>
            <a:picLocks noChangeAspect="1"/>
          </p:cNvPicPr>
          <p:nvPr/>
        </p:nvPicPr>
        <p:blipFill>
          <a:blip r:embed="rId8">
            <a:alphaModFix amt="86000"/>
          </a:blip>
          <a:stretch>
            <a:fillRect/>
          </a:stretch>
        </p:blipFill>
        <p:spPr>
          <a:xfrm>
            <a:off x="10963910" y="3171634"/>
            <a:ext cx="598170" cy="466090"/>
          </a:xfrm>
          <a:prstGeom prst="rect">
            <a:avLst/>
          </a:prstGeom>
        </p:spPr>
      </p:pic>
      <p:pic>
        <p:nvPicPr>
          <p:cNvPr id="6" name="图片 5" descr="/private/var/folders/qc/284pp7d50rsdt_86hkk07x3w0000gn/T/com.kingsoft.wpsoffice.mac/picturecompress_20220815165802/output_102.jpgoutput_10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191875" y="5627179"/>
            <a:ext cx="161925" cy="111125"/>
          </a:xfrm>
          <a:prstGeom prst="rect">
            <a:avLst/>
          </a:prstGeom>
        </p:spPr>
      </p:pic>
      <p:pic>
        <p:nvPicPr>
          <p:cNvPr id="4" name="图片 3" descr="/private/var/folders/qc/284pp7d50rsdt_86hkk07x3w0000gn/T/com.kingsoft.wpsoffice.mac/picturecompress_20220815165802/output_103.pngoutput_103"/>
          <p:cNvPicPr>
            <a:picLocks noChangeAspect="1"/>
          </p:cNvPicPr>
          <p:nvPr/>
        </p:nvPicPr>
        <p:blipFill>
          <a:blip r:embed="rId8">
            <a:alphaModFix amt="86000"/>
          </a:blip>
          <a:stretch>
            <a:fillRect/>
          </a:stretch>
        </p:blipFill>
        <p:spPr>
          <a:xfrm rot="20220000">
            <a:off x="10963910" y="5492559"/>
            <a:ext cx="598170" cy="46609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46" name="图片 45" descr="WechatIMG3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47" name="图片 46" descr="浙大logo"/>
            <p:cNvPicPr>
              <a:picLocks noChangeAspect="1"/>
            </p:cNvPicPr>
            <p:nvPr/>
          </p:nvPicPr>
          <p:blipFill>
            <a:blip r:embed="rId10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 txBox="1"/>
          <p:nvPr/>
        </p:nvSpPr>
        <p:spPr>
          <a:xfrm>
            <a:off x="9350377" y="6489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qc/284pp7d50rsdt_86hkk07x3w0000gn/T/com.kingsoft.wpsoffice.mac/picturecompress_20220815165802/output_104.pngoutput_104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910" y="409575"/>
            <a:ext cx="2255520" cy="5410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83845" y="879657"/>
            <a:ext cx="11472545" cy="5640070"/>
            <a:chOff x="607" y="995"/>
            <a:chExt cx="18067" cy="8882"/>
          </a:xfrm>
        </p:grpSpPr>
        <p:grpSp>
          <p:nvGrpSpPr>
            <p:cNvPr id="40" name="组合 39"/>
            <p:cNvGrpSpPr/>
            <p:nvPr/>
          </p:nvGrpSpPr>
          <p:grpSpPr>
            <a:xfrm>
              <a:off x="11859" y="4575"/>
              <a:ext cx="6795" cy="5158"/>
              <a:chOff x="6194601" y="2471742"/>
              <a:chExt cx="5773562" cy="4125714"/>
            </a:xfrm>
          </p:grpSpPr>
          <p:sp>
            <p:nvSpPr>
              <p:cNvPr id="41" name="圆角矩形 67"/>
              <p:cNvSpPr/>
              <p:nvPr/>
            </p:nvSpPr>
            <p:spPr>
              <a:xfrm>
                <a:off x="6197391" y="2471742"/>
                <a:ext cx="5770772" cy="4125714"/>
              </a:xfrm>
              <a:prstGeom prst="roundRect">
                <a:avLst>
                  <a:gd name="adj" fmla="val 6777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270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圆角矩形 67"/>
              <p:cNvSpPr/>
              <p:nvPr/>
            </p:nvSpPr>
            <p:spPr>
              <a:xfrm>
                <a:off x="6194601" y="2471742"/>
                <a:ext cx="5770771" cy="4125714"/>
              </a:xfrm>
              <a:prstGeom prst="roundRect">
                <a:avLst>
                  <a:gd name="adj" fmla="val 6777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270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610" y="4575"/>
              <a:ext cx="4608" cy="5158"/>
              <a:chOff x="6002582" y="2471742"/>
              <a:chExt cx="5770772" cy="4125714"/>
            </a:xfrm>
          </p:grpSpPr>
          <p:sp>
            <p:nvSpPr>
              <p:cNvPr id="36" name="圆角矩形 67"/>
              <p:cNvSpPr/>
              <p:nvPr/>
            </p:nvSpPr>
            <p:spPr>
              <a:xfrm>
                <a:off x="6002582" y="2471742"/>
                <a:ext cx="5770772" cy="4125714"/>
              </a:xfrm>
              <a:prstGeom prst="roundRect">
                <a:avLst>
                  <a:gd name="adj" fmla="val 6777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270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67"/>
              <p:cNvSpPr/>
              <p:nvPr/>
            </p:nvSpPr>
            <p:spPr>
              <a:xfrm>
                <a:off x="6002582" y="2471742"/>
                <a:ext cx="5770772" cy="4125714"/>
              </a:xfrm>
              <a:prstGeom prst="roundRect">
                <a:avLst>
                  <a:gd name="adj" fmla="val 6777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270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: 圆角 1"/>
            <p:cNvSpPr/>
            <p:nvPr/>
          </p:nvSpPr>
          <p:spPr>
            <a:xfrm>
              <a:off x="609" y="4573"/>
              <a:ext cx="4828" cy="5304"/>
            </a:xfrm>
            <a:prstGeom prst="roundRect">
              <a:avLst>
                <a:gd name="adj" fmla="val 10517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7030" y="1309"/>
              <a:ext cx="11644" cy="2784"/>
              <a:chOff x="6002582" y="2471742"/>
              <a:chExt cx="5890292" cy="4125714"/>
            </a:xfrm>
          </p:grpSpPr>
          <p:sp>
            <p:nvSpPr>
              <p:cNvPr id="76" name="圆角矩形 67"/>
              <p:cNvSpPr/>
              <p:nvPr/>
            </p:nvSpPr>
            <p:spPr>
              <a:xfrm>
                <a:off x="6002582" y="2471742"/>
                <a:ext cx="5770772" cy="4125714"/>
              </a:xfrm>
              <a:prstGeom prst="roundRect">
                <a:avLst>
                  <a:gd name="adj" fmla="val 6777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270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67"/>
              <p:cNvSpPr/>
              <p:nvPr/>
            </p:nvSpPr>
            <p:spPr>
              <a:xfrm>
                <a:off x="6122102" y="2471742"/>
                <a:ext cx="5770772" cy="4125714"/>
              </a:xfrm>
              <a:prstGeom prst="roundRect">
                <a:avLst>
                  <a:gd name="adj" fmla="val 6777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270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矩形: 圆角 42"/>
            <p:cNvSpPr/>
            <p:nvPr/>
          </p:nvSpPr>
          <p:spPr>
            <a:xfrm>
              <a:off x="13673" y="4589"/>
              <a:ext cx="3778" cy="778"/>
            </a:xfrm>
            <a:prstGeom prst="roundRect">
              <a:avLst/>
            </a:prstGeom>
            <a:solidFill>
              <a:srgbClr val="2F3E7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07" y="995"/>
              <a:ext cx="5810" cy="3254"/>
              <a:chOff x="606" y="1182"/>
              <a:chExt cx="5811" cy="3254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" y="1435"/>
                <a:ext cx="5811" cy="3001"/>
              </a:xfrm>
              <a:prstGeom prst="roundRect">
                <a:avLst>
                  <a:gd name="adj" fmla="val 7260"/>
                </a:avLst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4827" y="1182"/>
                <a:ext cx="574" cy="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accent3">
                        <a:lumMod val="7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光谱</a:t>
                </a:r>
                <a:endParaRPr lang="zh-CN" altLang="en-US" sz="700" dirty="0">
                  <a:solidFill>
                    <a:schemeClr val="accent3">
                      <a:lumMod val="7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359" y="1458"/>
              <a:ext cx="11244" cy="2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飞机结构损伤呈现</a:t>
              </a:r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分布式、偶发性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难监测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的特点，</a:t>
              </a:r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光纤传感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应用可以</a:t>
              </a:r>
              <a:r>
                <a:rPr lang="zh-CN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</a:t>
              </a:r>
              <a:r>
                <a:rPr lang="zh-CN" altLang="zh-CN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翅膀老化，金属疲劳</a:t>
              </a:r>
              <a:r>
                <a:rPr lang="zh-CN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，将光谱传感器直接集成到机翼上，大大提高了</a:t>
              </a:r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检测效率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准确度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96" y="4742"/>
              <a:ext cx="377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传统应变监测技术</a:t>
              </a:r>
              <a:endParaRPr lang="zh-CN" altLang="en-US" sz="20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47"/>
            <a:stretch>
              <a:fillRect/>
            </a:stretch>
          </p:blipFill>
          <p:spPr>
            <a:xfrm>
              <a:off x="813" y="5489"/>
              <a:ext cx="4466" cy="2340"/>
            </a:xfrm>
            <a:prstGeom prst="roundRect">
              <a:avLst>
                <a:gd name="adj" fmla="val 12336"/>
              </a:avLst>
            </a:prstGeom>
          </p:spPr>
        </p:pic>
        <p:sp>
          <p:nvSpPr>
            <p:cNvPr id="31" name="Rectangle 59"/>
            <p:cNvSpPr/>
            <p:nvPr/>
          </p:nvSpPr>
          <p:spPr>
            <a:xfrm>
              <a:off x="12375" y="4662"/>
              <a:ext cx="6290" cy="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200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产业化推进</a:t>
              </a:r>
              <a:endParaRPr lang="zh-CN" altLang="en-US" sz="2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440" y="4742"/>
              <a:ext cx="400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微纳光纤传感器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191" y="8040"/>
              <a:ext cx="359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ea"/>
                </a:rPr>
                <a:t>光谱识别不可见信息</a:t>
              </a:r>
              <a:endParaRPr lang="en-US" altLang="zh-CN" sz="1800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800" b="1" dirty="0">
                  <a:latin typeface="Microsoft YaHei UI" panose="020B0503020204020204" pitchFamily="34" charset="-122"/>
                  <a:ea typeface="Microsoft YaHei UI" panose="020B0503020204020204" pitchFamily="34" charset="-122"/>
                  <a:sym typeface="+mn-ea"/>
                </a:rPr>
                <a:t>高灵敏度同步传感</a:t>
              </a:r>
              <a:endParaRPr lang="en-US" altLang="zh-CN" sz="1800" b="1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endParaRPr>
            </a:p>
          </p:txBody>
        </p:sp>
        <p:pic>
          <p:nvPicPr>
            <p:cNvPr id="4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0"/>
            <a:stretch>
              <a:fillRect/>
            </a:stretch>
          </p:blipFill>
          <p:spPr bwMode="auto">
            <a:xfrm>
              <a:off x="6776" y="5509"/>
              <a:ext cx="4263" cy="2362"/>
            </a:xfrm>
            <a:prstGeom prst="roundRect">
              <a:avLst>
                <a:gd name="adj" fmla="val 11744"/>
              </a:avLst>
            </a:prstGeom>
            <a:ln>
              <a:noFill/>
            </a:ln>
            <a:effectLst/>
          </p:spPr>
        </p:pic>
        <p:sp>
          <p:nvSpPr>
            <p:cNvPr id="45" name="文本框 44"/>
            <p:cNvSpPr txBox="1"/>
            <p:nvPr/>
          </p:nvSpPr>
          <p:spPr>
            <a:xfrm>
              <a:off x="12113" y="5350"/>
              <a:ext cx="3238" cy="4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针对飞机翅膀老化、金属疲劳的问题，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微纳精光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已经与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某技术研究院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（有保密条款约束）</a:t>
              </a:r>
              <a:r>
                <a:rPr lang="zh-CN" altLang="en-US" sz="16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微软雅黑 Light" panose="020B0502040204020203" charset="-122"/>
                  <a:sym typeface="+mn-ea"/>
                </a:rPr>
                <a:t>展开合作，由希谱科技团队提供微纳光纤传感器。</a:t>
              </a:r>
              <a:endParaRPr lang="zh-CN" altLang="en-US" sz="1600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4" y="5502"/>
              <a:ext cx="2856" cy="3964"/>
            </a:xfrm>
            <a:prstGeom prst="roundRect">
              <a:avLst>
                <a:gd name="adj" fmla="val 9723"/>
              </a:avLst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989" y="8095"/>
              <a:ext cx="3998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物理信息不足</a:t>
              </a:r>
              <a:endPara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实际运用中</a:t>
              </a:r>
              <a:r>
                <a:rPr lang="zh-CN" altLang="en-US" sz="1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准确率较差</a:t>
              </a:r>
              <a:endPara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右箭头 78"/>
            <p:cNvSpPr/>
            <p:nvPr/>
          </p:nvSpPr>
          <p:spPr>
            <a:xfrm>
              <a:off x="5432" y="6587"/>
              <a:ext cx="954" cy="862"/>
            </a:xfrm>
            <a:prstGeom prst="rightArrow">
              <a:avLst/>
            </a:prstGeom>
            <a:gradFill>
              <a:gsLst>
                <a:gs pos="0">
                  <a:srgbClr val="2F3E7A">
                    <a:alpha val="0"/>
                  </a:srgbClr>
                </a:gs>
                <a:gs pos="53000">
                  <a:srgbClr val="2F3E7A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500000000000000" charset="-122"/>
                <a:cs typeface="+mn-cs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211455" y="154940"/>
            <a:ext cx="6516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商业案例：飞机应变传感模型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39" name="图片 38" descr="WechatIMG3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46" name="图片 45" descr="浙大logo"/>
            <p:cNvPicPr>
              <a:picLocks noChangeAspect="1"/>
            </p:cNvPicPr>
            <p:nvPr/>
          </p:nvPicPr>
          <p:blipFill>
            <a:blip r:embed="rId10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 txBox="1"/>
          <p:nvPr/>
        </p:nvSpPr>
        <p:spPr>
          <a:xfrm>
            <a:off x="9350377" y="6489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private/var/folders/qc/284pp7d50rsdt_86hkk07x3w0000gn/T/com.kingsoft.wpsoffice.mac/picturecompress_20220815165802/output_105.pngoutput_105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7065037" y="1089019"/>
            <a:ext cx="4749800" cy="5327258"/>
            <a:chOff x="6002582" y="2471742"/>
            <a:chExt cx="5770772" cy="4125714"/>
          </a:xfrm>
        </p:grpSpPr>
        <p:sp>
          <p:nvSpPr>
            <p:cNvPr id="43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30862" y="4144149"/>
            <a:ext cx="6327140" cy="2271482"/>
            <a:chOff x="6002582" y="2471742"/>
            <a:chExt cx="5787034" cy="4125714"/>
          </a:xfrm>
        </p:grpSpPr>
        <p:sp>
          <p:nvSpPr>
            <p:cNvPr id="34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圆角矩形 67"/>
            <p:cNvSpPr/>
            <p:nvPr/>
          </p:nvSpPr>
          <p:spPr>
            <a:xfrm>
              <a:off x="6002582" y="2471742"/>
              <a:ext cx="5787034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30862" y="1089019"/>
            <a:ext cx="6309995" cy="2857441"/>
            <a:chOff x="6002582" y="2471742"/>
            <a:chExt cx="5770772" cy="4125714"/>
          </a:xfrm>
        </p:grpSpPr>
        <p:sp>
          <p:nvSpPr>
            <p:cNvPr id="76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67"/>
            <p:cNvSpPr/>
            <p:nvPr/>
          </p:nvSpPr>
          <p:spPr>
            <a:xfrm>
              <a:off x="6002582" y="2471742"/>
              <a:ext cx="5770772" cy="4125714"/>
            </a:xfrm>
            <a:prstGeom prst="roundRect">
              <a:avLst>
                <a:gd name="adj" fmla="val 6777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18492" y="4818616"/>
            <a:ext cx="6411595" cy="1629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分辨率高，纵深效果佳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提高精度，确保诊疗效果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高度灵活，微创直透       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恢复快，疼痛轻，减少人体伤害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降低成本，实现国产化 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取代进口，一次性内窥镜进入市场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/>
          </a:p>
        </p:txBody>
      </p:sp>
      <p:pic>
        <p:nvPicPr>
          <p:cNvPr id="3" name="图片 2" descr="/private/var/folders/qc/284pp7d50rsdt_86hkk07x3w0000gn/T/com.kingsoft.wpsoffice.mac/picturecompress_20220815165802/output_106.pngoutput_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97" y="1239547"/>
            <a:ext cx="3545840" cy="164740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73127" y="2849482"/>
            <a:ext cx="5771515" cy="87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微纳精光能够生产</a:t>
            </a:r>
            <a:r>
              <a:rPr lang="zh-CN" altLang="en-US" sz="1600" b="1" dirty="0">
                <a:solidFill>
                  <a:srgbClr val="2644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小型化、多功能、高像质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2644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光谱内窥镜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，具备临床普及潜力。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Picture 26" descr="/private/var/folders/qc/284pp7d50rsdt_86hkk07x3w0000gn/T/com.kingsoft.wpsoffice.mac/picturecompress_20220815165802/output_107.pngoutput_10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4563772" y="1475998"/>
            <a:ext cx="1446530" cy="1314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4" name="文本框 43"/>
          <p:cNvSpPr txBox="1"/>
          <p:nvPr/>
        </p:nvSpPr>
        <p:spPr>
          <a:xfrm>
            <a:off x="7313957" y="1760902"/>
            <a:ext cx="3907155" cy="2199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杭州市中医院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刘剑主任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主任医师，硕士研究生导师</a:t>
            </a:r>
            <a:endParaRPr lang="en-US" altLang="zh-CN" sz="1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丰富临床经验</a:t>
            </a:r>
            <a:endParaRPr lang="en-US" altLang="zh-CN" sz="1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肿瘤中心副主任</a:t>
            </a:r>
            <a:endParaRPr lang="en-US" altLang="zh-CN" sz="1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9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腔下结直肠手术、颈部无疤痕甲状腺手术；</a:t>
            </a:r>
            <a:endParaRPr lang="zh-CN" altLang="en-US" sz="1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肿瘤的外科手术与综合治疗。</a:t>
            </a:r>
            <a:endParaRPr lang="en-US" altLang="zh-CN" sz="1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/>
          </a:p>
        </p:txBody>
      </p:sp>
      <p:pic>
        <p:nvPicPr>
          <p:cNvPr id="45" name="Picture 2" descr="/private/var/folders/qc/284pp7d50rsdt_86hkk07x3w0000gn/T/com.kingsoft.wpsoffice.mac/picturecompress_20220815165802/output_108.jpgoutput_1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311157" y="1820984"/>
            <a:ext cx="1090295" cy="1125404"/>
          </a:xfrm>
          <a:prstGeom prst="roundRect">
            <a:avLst/>
          </a:prstGeom>
          <a:noFill/>
          <a:ln w="9525" cap="sq">
            <a:noFill/>
            <a:miter lim="800000"/>
            <a:headEnd/>
            <a:tailEnd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矩形: 圆角 47"/>
          <p:cNvSpPr/>
          <p:nvPr/>
        </p:nvSpPr>
        <p:spPr>
          <a:xfrm>
            <a:off x="8201052" y="1166544"/>
            <a:ext cx="2409190" cy="494222"/>
          </a:xfrm>
          <a:prstGeom prst="roundRect">
            <a:avLst/>
          </a:prstGeom>
          <a:solidFill>
            <a:srgbClr val="2F3E7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tabLst>
                <a:tab pos="1163955" algn="l"/>
              </a:tab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达成战略合作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/private/var/folders/qc/284pp7d50rsdt_86hkk07x3w0000gn/T/com.kingsoft.wpsoffice.mac/picturecompress_20220815165802/output_109.pngoutput_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907" y="3625378"/>
            <a:ext cx="4221480" cy="2584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10587382" y="3633776"/>
            <a:ext cx="920750" cy="569163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313957" y="3959381"/>
            <a:ext cx="1692910" cy="243558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7837197" y="3802393"/>
            <a:ext cx="1692910" cy="243558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/private/var/folders/qc/284pp7d50rsdt_86hkk07x3w0000gn/T/com.kingsoft.wpsoffice.mac/picturecompress_20220815165802/output_110.pngoutput_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957" y="3630546"/>
            <a:ext cx="2579370" cy="487761"/>
          </a:xfrm>
          <a:prstGeom prst="rect">
            <a:avLst/>
          </a:prstGeom>
        </p:spPr>
      </p:pic>
      <p:sp>
        <p:nvSpPr>
          <p:cNvPr id="28" name="矩形: 圆角 47"/>
          <p:cNvSpPr/>
          <p:nvPr/>
        </p:nvSpPr>
        <p:spPr>
          <a:xfrm>
            <a:off x="495327" y="4241055"/>
            <a:ext cx="1762125" cy="494222"/>
          </a:xfrm>
          <a:prstGeom prst="roundRect">
            <a:avLst/>
          </a:prstGeom>
          <a:solidFill>
            <a:srgbClr val="2F3E7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产品突破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右箭头 78"/>
          <p:cNvSpPr/>
          <p:nvPr/>
        </p:nvSpPr>
        <p:spPr>
          <a:xfrm>
            <a:off x="2688617" y="4876114"/>
            <a:ext cx="268605" cy="246788"/>
          </a:xfrm>
          <a:prstGeom prst="rightArrow">
            <a:avLst/>
          </a:prstGeom>
          <a:gradFill>
            <a:gsLst>
              <a:gs pos="0">
                <a:srgbClr val="2F3E7A">
                  <a:alpha val="0"/>
                </a:srgbClr>
              </a:gs>
              <a:gs pos="53000">
                <a:srgbClr val="2F3E7A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500000000000000" charset="-122"/>
              <a:cs typeface="+mn-cs"/>
            </a:endParaRPr>
          </a:p>
        </p:txBody>
      </p:sp>
      <p:sp>
        <p:nvSpPr>
          <p:cNvPr id="30" name="右箭头 78"/>
          <p:cNvSpPr/>
          <p:nvPr/>
        </p:nvSpPr>
        <p:spPr>
          <a:xfrm>
            <a:off x="2688617" y="5401992"/>
            <a:ext cx="268605" cy="246788"/>
          </a:xfrm>
          <a:prstGeom prst="rightArrow">
            <a:avLst/>
          </a:prstGeom>
          <a:gradFill>
            <a:gsLst>
              <a:gs pos="0">
                <a:srgbClr val="2F3E7A">
                  <a:alpha val="0"/>
                </a:srgbClr>
              </a:gs>
              <a:gs pos="53000">
                <a:srgbClr val="2F3E7A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500000000000000" charset="-122"/>
              <a:cs typeface="+mn-cs"/>
            </a:endParaRPr>
          </a:p>
        </p:txBody>
      </p:sp>
      <p:sp>
        <p:nvSpPr>
          <p:cNvPr id="32" name="右箭头 78"/>
          <p:cNvSpPr/>
          <p:nvPr/>
        </p:nvSpPr>
        <p:spPr>
          <a:xfrm>
            <a:off x="2688617" y="5950481"/>
            <a:ext cx="268605" cy="246788"/>
          </a:xfrm>
          <a:prstGeom prst="rightArrow">
            <a:avLst/>
          </a:prstGeom>
          <a:gradFill>
            <a:gsLst>
              <a:gs pos="0">
                <a:srgbClr val="2F3E7A">
                  <a:alpha val="0"/>
                </a:srgbClr>
              </a:gs>
              <a:gs pos="53000">
                <a:srgbClr val="2F3E7A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500000000000000" charset="-122"/>
              <a:cs typeface="+mn-cs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211455" y="154940"/>
            <a:ext cx="6516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合作研发：新一代光谱内窥镜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37" name="图片 36" descr="WechatIMG30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38" name="图片 37" descr="浙大logo"/>
            <p:cNvPicPr>
              <a:picLocks noChangeAspect="1"/>
            </p:cNvPicPr>
            <p:nvPr/>
          </p:nvPicPr>
          <p:blipFill>
            <a:blip r:embed="rId9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 descr="/private/var/folders/qc/284pp7d50rsdt_86hkk07x3w0000gn/T/com.kingsoft.wpsoffice.mac/picturecompress_20220815165802/output_111.pngoutput_111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335315" y="1091596"/>
            <a:ext cx="5389880" cy="5365115"/>
            <a:chOff x="671" y="1548"/>
            <a:chExt cx="8488" cy="8398"/>
          </a:xfrm>
        </p:grpSpPr>
        <p:grpSp>
          <p:nvGrpSpPr>
            <p:cNvPr id="72" name="组合 71"/>
            <p:cNvGrpSpPr/>
            <p:nvPr/>
          </p:nvGrpSpPr>
          <p:grpSpPr>
            <a:xfrm>
              <a:off x="730" y="1548"/>
              <a:ext cx="8429" cy="8398"/>
              <a:chOff x="295909" y="982941"/>
              <a:chExt cx="6197232" cy="2861136"/>
            </a:xfrm>
          </p:grpSpPr>
          <p:sp>
            <p:nvSpPr>
              <p:cNvPr id="73" name="矩形: 圆角 72"/>
              <p:cNvSpPr/>
              <p:nvPr/>
            </p:nvSpPr>
            <p:spPr>
              <a:xfrm>
                <a:off x="295909" y="994728"/>
                <a:ext cx="6195541" cy="2849349"/>
              </a:xfrm>
              <a:prstGeom prst="roundRect">
                <a:avLst>
                  <a:gd name="adj" fmla="val 4446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016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: 圆角 73"/>
              <p:cNvSpPr/>
              <p:nvPr/>
            </p:nvSpPr>
            <p:spPr>
              <a:xfrm>
                <a:off x="297600" y="982941"/>
                <a:ext cx="6195541" cy="2849349"/>
              </a:xfrm>
              <a:prstGeom prst="roundRect">
                <a:avLst>
                  <a:gd name="adj" fmla="val 4590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016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671" y="1729"/>
              <a:ext cx="8429" cy="1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中国生物降解产业创新平台、</a:t>
              </a:r>
              <a:endParaRPr lang="zh-CN" altLang="en-US" b="1" spc="3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3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浙江智谱实业集体等几十家合作咨询意向</a:t>
              </a:r>
              <a:endParaRPr lang="zh-CN" altLang="en-US" b="1" spc="3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223" y="2717"/>
              <a:ext cx="7229" cy="6815"/>
              <a:chOff x="1464" y="5131"/>
              <a:chExt cx="7135" cy="6980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" y="7615"/>
                <a:ext cx="2356" cy="4381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" y="5317"/>
                <a:ext cx="2393" cy="2408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2" y="5271"/>
                <a:ext cx="5215" cy="6811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7" y="5242"/>
                <a:ext cx="4004" cy="6869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6" y="5218"/>
                <a:ext cx="4505" cy="6649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 contrast="40000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60" t="1894" r="-5260" b="981"/>
              <a:stretch>
                <a:fillRect/>
              </a:stretch>
            </p:blipFill>
            <p:spPr>
              <a:xfrm>
                <a:off x="3875" y="5131"/>
                <a:ext cx="4724" cy="6680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9" name="组合 28"/>
          <p:cNvGrpSpPr/>
          <p:nvPr/>
        </p:nvGrpSpPr>
        <p:grpSpPr>
          <a:xfrm>
            <a:off x="6271243" y="1113699"/>
            <a:ext cx="5494672" cy="5364480"/>
            <a:chOff x="9963" y="1547"/>
            <a:chExt cx="8429" cy="8398"/>
          </a:xfrm>
        </p:grpSpPr>
        <p:grpSp>
          <p:nvGrpSpPr>
            <p:cNvPr id="42" name="组合 41"/>
            <p:cNvGrpSpPr/>
            <p:nvPr/>
          </p:nvGrpSpPr>
          <p:grpSpPr>
            <a:xfrm>
              <a:off x="9963" y="1547"/>
              <a:ext cx="8428" cy="8398"/>
              <a:chOff x="295909" y="982941"/>
              <a:chExt cx="6196963" cy="2861136"/>
            </a:xfrm>
          </p:grpSpPr>
          <p:sp>
            <p:nvSpPr>
              <p:cNvPr id="43" name="矩形: 圆角 72"/>
              <p:cNvSpPr/>
              <p:nvPr/>
            </p:nvSpPr>
            <p:spPr>
              <a:xfrm>
                <a:off x="295909" y="994728"/>
                <a:ext cx="6195541" cy="2849349"/>
              </a:xfrm>
              <a:prstGeom prst="roundRect">
                <a:avLst>
                  <a:gd name="adj" fmla="val 4446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016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: 圆角 73"/>
              <p:cNvSpPr/>
              <p:nvPr/>
            </p:nvSpPr>
            <p:spPr>
              <a:xfrm>
                <a:off x="297331" y="982941"/>
                <a:ext cx="6195541" cy="2849349"/>
              </a:xfrm>
              <a:prstGeom prst="roundRect">
                <a:avLst>
                  <a:gd name="adj" fmla="val 4590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016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4775" y="3354"/>
              <a:ext cx="3126" cy="12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algn="r" defTabSz="9144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农业移动机器人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R="0" indent="0" algn="r" defTabSz="9144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光谱检测模组开发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929" y="5727"/>
              <a:ext cx="3126" cy="12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algn="r" defTabSz="9144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肿瘤检测内窥镜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R="0" indent="0" algn="r" defTabSz="9144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光谱集成开发</a:t>
              </a:r>
              <a:endParaRPr lang="en-US" altLang="zh-CN" sz="16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972" y="8100"/>
              <a:ext cx="3126" cy="12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algn="r" defTabSz="9144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手机外置光谱</a:t>
              </a:r>
              <a:endPara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R="0" indent="0" algn="r" defTabSz="9144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检测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摄像头开发</a:t>
              </a:r>
              <a:endParaRPr lang="en-US" altLang="zh-CN" sz="16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963" y="1749"/>
              <a:ext cx="8429" cy="1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与华为等企业达成移动端高光谱战略意向</a:t>
              </a:r>
              <a:endParaRPr lang="en-US" altLang="zh-CN" b="1" spc="3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3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合作，助力光谱技术触手可及</a:t>
              </a:r>
              <a:endParaRPr lang="zh-CN" altLang="en-US" b="1" spc="3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0505" y="2854"/>
              <a:ext cx="7426" cy="6661"/>
              <a:chOff x="10505" y="2638"/>
              <a:chExt cx="7888" cy="7076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0505" y="3272"/>
                <a:ext cx="4013" cy="6224"/>
                <a:chOff x="8067" y="3762"/>
                <a:chExt cx="3856" cy="6046"/>
              </a:xfrm>
            </p:grpSpPr>
            <p:pic>
              <p:nvPicPr>
                <p:cNvPr id="2" name="图片 1" descr="WechatIMG946"/>
                <p:cNvPicPr>
                  <a:picLocks noChangeAspect="1"/>
                </p:cNvPicPr>
                <p:nvPr/>
              </p:nvPicPr>
              <p:blipFill>
                <a:blip r:embed="rId9"/>
                <a:srcRect b="26622"/>
                <a:stretch>
                  <a:fillRect/>
                </a:stretch>
              </p:blipFill>
              <p:spPr>
                <a:xfrm>
                  <a:off x="8067" y="3762"/>
                  <a:ext cx="3856" cy="6046"/>
                </a:xfrm>
                <a:prstGeom prst="rect">
                  <a:avLst/>
                </a:prstGeom>
                <a:effectLst>
                  <a:outerShdw blurRad="50800" dist="50800" dir="5400000" sx="102000" sy="102000" algn="ctr" rotWithShape="0">
                    <a:schemeClr val="bg2">
                      <a:alpha val="100000"/>
                    </a:schemeClr>
                  </a:outerShdw>
                </a:effectLst>
              </p:spPr>
            </p:pic>
            <p:sp>
              <p:nvSpPr>
                <p:cNvPr id="22" name="文本框 21"/>
                <p:cNvSpPr txBox="1"/>
                <p:nvPr/>
              </p:nvSpPr>
              <p:spPr>
                <a:xfrm>
                  <a:off x="8715" y="4749"/>
                  <a:ext cx="2294" cy="34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00">
                      <a:solidFill>
                        <a:srgbClr val="9D9D9D"/>
                      </a:solidFill>
                      <a:latin typeface="Times New Roman Regular" panose="02020603050405020304" charset="0"/>
                      <a:cs typeface="Times New Roman Regular" panose="02020603050405020304" charset="0"/>
                    </a:rPr>
                    <a:t>b2b@oppo.com</a:t>
                  </a:r>
                  <a:endParaRPr lang="en-US" altLang="zh-CN" sz="800">
                    <a:solidFill>
                      <a:srgbClr val="9D9D9D"/>
                    </a:solidFill>
                    <a:latin typeface="Times New Roman Regular" panose="02020603050405020304" charset="0"/>
                    <a:cs typeface="Times New Roman Regular" panose="02020603050405020304" charset="0"/>
                  </a:endParaRPr>
                </a:p>
              </p:txBody>
            </p:sp>
          </p:grpSp>
          <p:pic>
            <p:nvPicPr>
              <p:cNvPr id="16" name="图片 15" descr="截屏2022-05-18 00.25.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29" y="2664"/>
                <a:ext cx="4013" cy="3011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" name="图片 4" descr="图形用户界面, 文本, 应用程序&#10;&#10;描述已自动生成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37" y="2638"/>
                <a:ext cx="4956" cy="7076"/>
              </a:xfrm>
              <a:prstGeom prst="rect">
                <a:avLst/>
              </a:prstGeom>
            </p:spPr>
          </p:pic>
        </p:grpSp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12"/>
            <a:srcRect b="5939"/>
            <a:stretch>
              <a:fillRect/>
            </a:stretch>
          </p:blipFill>
          <p:spPr>
            <a:xfrm>
              <a:off x="10529" y="8510"/>
              <a:ext cx="1427" cy="80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09" y="8499"/>
              <a:ext cx="725" cy="722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14"/>
            <a:srcRect t="20940" b="22620"/>
            <a:stretch>
              <a:fillRect/>
            </a:stretch>
          </p:blipFill>
          <p:spPr>
            <a:xfrm>
              <a:off x="13411" y="8646"/>
              <a:ext cx="1731" cy="527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627" y="8697"/>
              <a:ext cx="1815" cy="476"/>
            </a:xfrm>
            <a:prstGeom prst="rect">
              <a:avLst/>
            </a:prstGeom>
          </p:spPr>
        </p:pic>
      </p:grpSp>
      <p:sp>
        <p:nvSpPr>
          <p:cNvPr id="112" name="文本框 111"/>
          <p:cNvSpPr txBox="1"/>
          <p:nvPr/>
        </p:nvSpPr>
        <p:spPr>
          <a:xfrm>
            <a:off x="211455" y="167005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商业合作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72665" y="273385"/>
            <a:ext cx="7940675" cy="398780"/>
            <a:chOff x="3633" y="372"/>
            <a:chExt cx="12505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72"/>
              <a:ext cx="121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-100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微纳技术已用光谱赋能多个行业，</a:t>
              </a:r>
              <a:r>
                <a:rPr lang="zh-CN" altLang="en-US" sz="2000" b="1" spc="-1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期待完成手机光谱相机的研发</a:t>
              </a:r>
              <a:endParaRPr lang="zh-CN" altLang="en-US" sz="2000" b="1" spc="-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41" name="图片 40" descr="WechatIMG30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45" name="图片 44" descr="浙大logo"/>
            <p:cNvPicPr>
              <a:picLocks noChangeAspect="1"/>
            </p:cNvPicPr>
            <p:nvPr/>
          </p:nvPicPr>
          <p:blipFill>
            <a:blip r:embed="rId17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3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/private/var/folders/qc/284pp7d50rsdt_86hkk07x3w0000gn/T/com.kingsoft.wpsoffice.mac/picturecompress_20220815165802/output_112.pngoutput_112"/>
          <p:cNvPicPr>
            <a:picLocks noChangeAspect="1"/>
          </p:cNvPicPr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2610597" y="1852474"/>
            <a:ext cx="2816413" cy="4111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64"/>
          <p:cNvSpPr/>
          <p:nvPr/>
        </p:nvSpPr>
        <p:spPr>
          <a:xfrm>
            <a:off x="320763" y="902489"/>
            <a:ext cx="5844540" cy="5578378"/>
          </a:xfrm>
          <a:prstGeom prst="roundRect">
            <a:avLst>
              <a:gd name="adj" fmla="val 4590"/>
            </a:avLst>
          </a:prstGeom>
          <a:solidFill>
            <a:srgbClr val="EBEEF3"/>
          </a:solidFill>
          <a:ln w="38100">
            <a:noFill/>
          </a:ln>
          <a:effectLst>
            <a:outerShdw blurRad="63500" dist="101600" dir="2700000" algn="tl" rotWithShape="0">
              <a:srgbClr val="D1D9E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11" descr="/private/var/folders/qc/284pp7d50rsdt_86hkk07x3w0000gn/T/com.kingsoft.wpsoffice.mac/picturecompress_20220815165802/output_113.pngoutput_113"/>
          <p:cNvPicPr>
            <a:picLocks noChangeAspect="1"/>
          </p:cNvPicPr>
          <p:nvPr/>
        </p:nvPicPr>
        <p:blipFill rotWithShape="1">
          <a:blip r:embed="rId2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6476838" y="934859"/>
            <a:ext cx="5481320" cy="5568950"/>
            <a:chOff x="295909" y="982941"/>
            <a:chExt cx="6196963" cy="2861136"/>
          </a:xfrm>
        </p:grpSpPr>
        <p:sp>
          <p:nvSpPr>
            <p:cNvPr id="26" name="矩形: 圆角 63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  <p:sp>
          <p:nvSpPr>
            <p:cNvPr id="27" name="矩形: 圆角 64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/>
            </a:p>
          </p:txBody>
        </p:sp>
      </p:grpSp>
      <p:pic>
        <p:nvPicPr>
          <p:cNvPr id="28" name="图形 4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9772" y="1059886"/>
            <a:ext cx="895023" cy="89502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7316881" y="1553754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前三季度营业账款已达</a:t>
            </a:r>
            <a:r>
              <a:rPr lang="en-US" altLang="zh-CN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8" name="表格 67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6685753" y="4741716"/>
          <a:ext cx="4987290" cy="13633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7375"/>
                <a:gridCol w="1043305"/>
                <a:gridCol w="1043305"/>
                <a:gridCol w="1043305"/>
              </a:tblGrid>
              <a:tr h="371475">
                <a:tc>
                  <a:txBody>
                    <a:bodyPr/>
                    <a:lstStyle/>
                    <a:p>
                      <a:pPr indent="0" algn="ctr"/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</a:t>
                      </a:r>
                      <a:endParaRPr lang="zh-CN" altLang="en-US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2022E</a:t>
                      </a:r>
                      <a:endParaRPr lang="en-US" sz="1400" kern="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2023E</a:t>
                      </a:r>
                      <a:endParaRPr lang="en-US" sz="1400" kern="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2024E</a:t>
                      </a:r>
                      <a:endParaRPr lang="en-US" sz="1400" kern="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F3E7A"/>
                    </a:solidFill>
                  </a:tcPr>
                </a:tc>
              </a:tr>
              <a:tr h="3308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营业</a:t>
                      </a:r>
                      <a:r>
                        <a:rPr lang="zh-CN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收入</a:t>
                      </a:r>
                      <a:endParaRPr lang="zh-CN" sz="1200" b="1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lang="en-US" altLang="zh-CN" sz="14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  <a:endParaRPr lang="en-US" altLang="zh-CN" sz="1400" b="1" kern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1,792.24</a:t>
                      </a:r>
                      <a:endParaRPr lang="en-US" altLang="zh-CN" sz="1400" b="1" kern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3,584</a:t>
                      </a:r>
                      <a:r>
                        <a:rPr lang="en-US" altLang="zh-CN" sz="14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.01</a:t>
                      </a:r>
                      <a:endParaRPr lang="en-US" altLang="zh-CN" sz="1400" b="1" kern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08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净利润</a:t>
                      </a:r>
                      <a:endParaRPr lang="zh-CN" altLang="en-US" sz="1200" b="1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-40.07</a:t>
                      </a:r>
                      <a:endParaRPr lang="en-US" altLang="zh-CN" sz="1400" b="1" kern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232.98</a:t>
                      </a:r>
                      <a:endParaRPr lang="en-US" altLang="zh-CN" sz="1400" b="1" kern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530.08</a:t>
                      </a:r>
                      <a:endParaRPr lang="en-US" sz="1400" b="1" kern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营收增长率</a:t>
                      </a:r>
                      <a:endParaRPr lang="zh-CN" altLang="en-US" sz="1200" b="1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F3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——</a:t>
                      </a:r>
                      <a:endParaRPr lang="en-US" altLang="zh-CN" sz="1400" b="1" kern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124.03%</a:t>
                      </a:r>
                      <a:endParaRPr lang="en-US" sz="1400" b="1" kern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100.01%</a:t>
                      </a:r>
                      <a:endParaRPr lang="en-US" altLang="zh-CN" sz="1400" b="1" kern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4" name="矩形: 圆角 67"/>
          <p:cNvSpPr/>
          <p:nvPr/>
        </p:nvSpPr>
        <p:spPr>
          <a:xfrm>
            <a:off x="8406807" y="975356"/>
            <a:ext cx="1607413" cy="486006"/>
          </a:xfrm>
          <a:prstGeom prst="roundRect">
            <a:avLst/>
          </a:prstGeom>
          <a:solidFill>
            <a:srgbClr val="2F3E7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297443" y="987527"/>
            <a:ext cx="1826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u="sng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收入预测</a:t>
            </a:r>
            <a:endParaRPr lang="zh-CN" altLang="en-US" sz="2400" b="1" u="sng" dirty="0">
              <a:solidFill>
                <a:schemeClr val="bg1"/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11455" y="167005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财务分析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73300" y="216265"/>
            <a:ext cx="7940040" cy="460375"/>
            <a:chOff x="3634" y="312"/>
            <a:chExt cx="12504" cy="725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12"/>
              <a:ext cx="1216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公司现金流状况良好，预计第三年营业额达</a:t>
              </a:r>
              <a:r>
                <a:rPr lang="en-US" altLang="zh-CN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35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00万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aphicFrame>
        <p:nvGraphicFramePr>
          <p:cNvPr id="94" name="图表 93"/>
          <p:cNvGraphicFramePr/>
          <p:nvPr/>
        </p:nvGraphicFramePr>
        <p:xfrm>
          <a:off x="6845138" y="1893580"/>
          <a:ext cx="4934266" cy="2673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99" name="直接连接符 98"/>
          <p:cNvCxnSpPr/>
          <p:nvPr/>
        </p:nvCxnSpPr>
        <p:spPr>
          <a:xfrm flipV="1">
            <a:off x="9340979" y="2391426"/>
            <a:ext cx="1417320" cy="76073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V="1">
            <a:off x="7924569" y="3152595"/>
            <a:ext cx="1416685" cy="408940"/>
          </a:xfrm>
          <a:prstGeom prst="line">
            <a:avLst/>
          </a:prstGeom>
          <a:ln w="19050" cap="rnd">
            <a:solidFill>
              <a:schemeClr val="accent4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V="1">
            <a:off x="9750263" y="3675572"/>
            <a:ext cx="1417320" cy="123825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8323680" y="3799641"/>
            <a:ext cx="1426210" cy="95250"/>
          </a:xfrm>
          <a:prstGeom prst="line">
            <a:avLst/>
          </a:prstGeom>
          <a:ln w="1905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8840943" y="4376430"/>
            <a:ext cx="281305" cy="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9061288" y="4268480"/>
            <a:ext cx="8121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u="sng">
                <a:solidFill>
                  <a:srgbClr val="747576"/>
                </a:solidFill>
              </a:rPr>
              <a:t>营收增长率</a:t>
            </a:r>
            <a:endParaRPr lang="zh-CN" altLang="en-US" sz="900" b="1" u="sng">
              <a:solidFill>
                <a:srgbClr val="747576"/>
              </a:solidFill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9792808" y="4376430"/>
            <a:ext cx="281305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10018233" y="4268480"/>
            <a:ext cx="8121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u="sng">
                <a:solidFill>
                  <a:srgbClr val="747576"/>
                </a:solidFill>
              </a:rPr>
              <a:t>利润增长率</a:t>
            </a:r>
            <a:endParaRPr lang="zh-CN" altLang="en-US" sz="900" b="1" u="sng">
              <a:solidFill>
                <a:srgbClr val="747576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54" name="图片 53" descr="WechatIMG3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56" name="图片 55" descr="浙大logo"/>
            <p:cNvPicPr>
              <a:picLocks noChangeAspect="1"/>
            </p:cNvPicPr>
            <p:nvPr/>
          </p:nvPicPr>
          <p:blipFill>
            <a:blip r:embed="rId7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graphicFrame>
        <p:nvGraphicFramePr>
          <p:cNvPr id="20" name="表格 19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476519" y="1059886"/>
          <a:ext cx="5527675" cy="5144135"/>
        </p:xfrm>
        <a:graphic>
          <a:graphicData uri="http://schemas.openxmlformats.org/drawingml/2006/table">
            <a:tbl>
              <a:tblPr>
                <a:effectLst>
                  <a:outerShdw blurRad="63500" dist="127000" dir="13500000" algn="br" rotWithShape="0">
                    <a:schemeClr val="bg1">
                      <a:alpha val="80000"/>
                    </a:schemeClr>
                  </a:outerShdw>
                </a:effectLst>
              </a:tblPr>
              <a:tblGrid>
                <a:gridCol w="1435100"/>
                <a:gridCol w="1411605"/>
                <a:gridCol w="1196340"/>
                <a:gridCol w="1484630"/>
              </a:tblGrid>
              <a:tr h="467995">
                <a:tc>
                  <a:txBody>
                    <a:bodyPr/>
                    <a:lstStyle/>
                    <a:p>
                      <a:pPr algn="ctr" rtl="0" fontAlgn="ctr">
                        <a:buClrTx/>
                        <a:buSzTx/>
                        <a:buFontTx/>
                      </a:pPr>
                      <a:r>
                        <a:rPr lang="zh-CN" altLang="en-US" sz="22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产品矩阵  </a:t>
                      </a:r>
                      <a:endParaRPr lang="zh-CN" altLang="en-US" sz="22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2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 本 </a:t>
                      </a:r>
                      <a:endParaRPr lang="zh-CN" altLang="en-US" sz="22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2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 价 </a:t>
                      </a:r>
                      <a:endParaRPr lang="zh-CN" altLang="en-US" sz="22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864"/>
                    </a:solidFill>
                  </a:tcPr>
                </a:tc>
              </a:tr>
              <a:tr h="458470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光谱仪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标准产品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初阶产品 </a:t>
                      </a:r>
                      <a:r>
                        <a:rPr lang="en-US" altLang="zh-CN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Ⅰ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</a:t>
                      </a:r>
                      <a:r>
                        <a:rPr lang="zh-CN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459105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初阶产品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Ⅱ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405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899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  <a:tr h="459740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初阶产品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Ⅲ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900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1999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458470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健康产品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1620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3599</a:t>
                      </a:r>
                      <a:r>
                        <a:rPr lang="zh-CN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  <a:tr h="459105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医疗产品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3599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7999</a:t>
                      </a:r>
                      <a:r>
                        <a:rPr lang="zh-CN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￥</a:t>
                      </a:r>
                      <a:r>
                        <a:rPr lang="en-US" altLang="zh-CN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</a:t>
                      </a:r>
                      <a:endParaRPr lang="zh-CN" alt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459740">
                <a:tc vMerge="1"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军工产品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22500</a:t>
                      </a:r>
                      <a:r>
                        <a:rPr lang="zh-CN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49999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  <a:tr h="65849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光谱</a:t>
                      </a:r>
                      <a:r>
                        <a:rPr lang="zh-CN" altLang="en-US" sz="15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定制系统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技术服务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40000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套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  <a:tr h="65913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应用场景解决方案 </a:t>
                      </a:r>
                      <a:endParaRPr lang="zh-CN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技术服务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依据客户需求定价 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  <a:tr h="28638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知识产权盈利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低端专利转让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5,000,000</a:t>
                      </a:r>
                      <a:r>
                        <a:rPr lang="zh-CN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</a:tr>
              <a:tr h="317500">
                <a:tc vMerge="1"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高端专利授权</a:t>
                      </a:r>
                      <a:endParaRPr lang="zh-CN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5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6951" marR="6951" marT="695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382270" y="4126230"/>
            <a:ext cx="5682615" cy="2491105"/>
            <a:chOff x="295909" y="982941"/>
            <a:chExt cx="6196963" cy="2861136"/>
          </a:xfrm>
        </p:grpSpPr>
        <p:sp>
          <p:nvSpPr>
            <p:cNvPr id="44" name="矩形: 圆角 69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70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11" descr="/private/var/folders/qc/284pp7d50rsdt_86hkk07x3w0000gn/T/com.kingsoft.wpsoffice.mac/picturecompress_20220815165802/output_115.pngoutput_115"/>
          <p:cNvPicPr>
            <a:picLocks noChangeAspect="1"/>
          </p:cNvPicPr>
          <p:nvPr/>
        </p:nvPicPr>
        <p:blipFill rotWithShape="1">
          <a:blip r:embed="rId5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211455" y="167005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融资计划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73300" y="216265"/>
            <a:ext cx="7940040" cy="398780"/>
            <a:chOff x="3634" y="312"/>
            <a:chExt cx="12504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12"/>
              <a:ext cx="121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公司计划于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2022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年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10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月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取得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pre-A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轮融资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2000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万元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54" name="图片 53" descr="WechatIMG3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56" name="图片 55" descr="浙大logo"/>
            <p:cNvPicPr>
              <a:picLocks noChangeAspect="1"/>
            </p:cNvPicPr>
            <p:nvPr/>
          </p:nvPicPr>
          <p:blipFill>
            <a:blip r:embed="rId7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419215" y="2858770"/>
            <a:ext cx="5380355" cy="3774440"/>
            <a:chOff x="295909" y="982941"/>
            <a:chExt cx="6196963" cy="2861136"/>
          </a:xfrm>
        </p:grpSpPr>
        <p:sp>
          <p:nvSpPr>
            <p:cNvPr id="5" name="矩形: 圆角 69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0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文本框 85"/>
          <p:cNvSpPr txBox="1"/>
          <p:nvPr/>
        </p:nvSpPr>
        <p:spPr>
          <a:xfrm>
            <a:off x="6546850" y="3315970"/>
            <a:ext cx="5252720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微纳精光团队目前股权结构为：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丁继峥拥有公司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51%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的股份，具有实际控制权。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935934" y="4041629"/>
            <a:ext cx="2221230" cy="361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微纳精光科技有限公司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9505983" y="5024302"/>
          <a:ext cx="1522817" cy="1220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" name="矩形: 圆角 74"/>
          <p:cNvSpPr/>
          <p:nvPr/>
        </p:nvSpPr>
        <p:spPr>
          <a:xfrm>
            <a:off x="8471671" y="2852678"/>
            <a:ext cx="1607413" cy="486006"/>
          </a:xfrm>
          <a:prstGeom prst="roundRect">
            <a:avLst/>
          </a:prstGeom>
          <a:solidFill>
            <a:srgbClr val="2F3E7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35624" y="2857922"/>
            <a:ext cx="16795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股权结构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191258" y="4391938"/>
            <a:ext cx="5252908" cy="2138834"/>
            <a:chOff x="9957" y="6786"/>
            <a:chExt cx="8272" cy="3368"/>
          </a:xfrm>
        </p:grpSpPr>
        <p:graphicFrame>
          <p:nvGraphicFramePr>
            <p:cNvPr id="12" name="图表 11"/>
            <p:cNvGraphicFramePr/>
            <p:nvPr/>
          </p:nvGraphicFramePr>
          <p:xfrm>
            <a:off x="9957" y="6786"/>
            <a:ext cx="8272" cy="33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13" name="组合 12"/>
            <p:cNvGrpSpPr/>
            <p:nvPr/>
          </p:nvGrpSpPr>
          <p:grpSpPr>
            <a:xfrm>
              <a:off x="13927" y="7029"/>
              <a:ext cx="4218" cy="2669"/>
              <a:chOff x="8535391" y="4581277"/>
              <a:chExt cx="2678265" cy="1694989"/>
            </a:xfrm>
          </p:grpSpPr>
          <p:graphicFrame>
            <p:nvGraphicFramePr>
              <p:cNvPr id="46" name="图表 45"/>
              <p:cNvGraphicFramePr/>
              <p:nvPr/>
            </p:nvGraphicFramePr>
            <p:xfrm>
              <a:off x="9198008" y="5055417"/>
              <a:ext cx="1522817" cy="122084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52" name="文本框 51"/>
              <p:cNvSpPr txBox="1"/>
              <p:nvPr/>
            </p:nvSpPr>
            <p:spPr>
              <a:xfrm>
                <a:off x="9957047" y="5458367"/>
                <a:ext cx="5036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CEO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9854345" y="4685610"/>
                <a:ext cx="135931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学生团队中</a:t>
                </a:r>
                <a:endPara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项目负责人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拥有绝对控制权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flipH="1" flipV="1">
                <a:off x="8535391" y="4581277"/>
                <a:ext cx="1445965" cy="612295"/>
              </a:xfrm>
              <a:prstGeom prst="line">
                <a:avLst/>
              </a:prstGeom>
              <a:ln w="25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flipH="1">
                <a:off x="8535391" y="6134519"/>
                <a:ext cx="1486912" cy="73300"/>
              </a:xfrm>
              <a:prstGeom prst="line">
                <a:avLst/>
              </a:prstGeom>
              <a:ln w="25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15"/>
          <p:cNvGrpSpPr/>
          <p:nvPr/>
        </p:nvGrpSpPr>
        <p:grpSpPr>
          <a:xfrm>
            <a:off x="381000" y="835025"/>
            <a:ext cx="5682615" cy="5798820"/>
            <a:chOff x="295909" y="982941"/>
            <a:chExt cx="6196963" cy="2861136"/>
          </a:xfrm>
        </p:grpSpPr>
        <p:sp>
          <p:nvSpPr>
            <p:cNvPr id="17" name="矩形: 圆角 69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角 70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0" name="图表 19"/>
          <p:cNvGraphicFramePr/>
          <p:nvPr/>
        </p:nvGraphicFramePr>
        <p:xfrm>
          <a:off x="3453163" y="3190422"/>
          <a:ext cx="1522817" cy="1220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矩形: 圆角 74"/>
          <p:cNvSpPr/>
          <p:nvPr/>
        </p:nvSpPr>
        <p:spPr>
          <a:xfrm>
            <a:off x="2418851" y="836761"/>
            <a:ext cx="1607413" cy="486006"/>
          </a:xfrm>
          <a:prstGeom prst="roundRect">
            <a:avLst/>
          </a:prstGeom>
          <a:solidFill>
            <a:srgbClr val="2F3E7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418217" y="847720"/>
            <a:ext cx="1607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公司融资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3" name="图片 22" descr="/private/var/folders/qc/284pp7d50rsdt_86hkk07x3w0000gn/T/com.kingsoft.wpsoffice.mac/picturecompress_20220815165802/output_116.jpgoutput_1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21080" y="1399340"/>
            <a:ext cx="2080668" cy="294335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888615" y="1814830"/>
            <a:ext cx="3064510" cy="2968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得到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软银中国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万人民币跟投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意向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pre-A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轮融资计划由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英诺资本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领投，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红杉资本、中科创星、藕舫天使、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deeptech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跟投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获取产业资源和财务支持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2" name="图片 31" descr="/private/var/folders/qc/284pp7d50rsdt_86hkk07x3w0000gn/T/com.kingsoft.wpsoffice.mac/picturecompress_20220815165802/output_117.pngoutput_117"/>
          <p:cNvPicPr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2903855" y="1399540"/>
            <a:ext cx="2957195" cy="403225"/>
          </a:xfrm>
          <a:prstGeom prst="round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6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6419215" y="804545"/>
            <a:ext cx="5380355" cy="1888490"/>
            <a:chOff x="10109" y="1454"/>
            <a:chExt cx="8473" cy="2672"/>
          </a:xfrm>
        </p:grpSpPr>
        <p:sp>
          <p:nvSpPr>
            <p:cNvPr id="35" name="矩形: 圆角 70"/>
            <p:cNvSpPr/>
            <p:nvPr/>
          </p:nvSpPr>
          <p:spPr>
            <a:xfrm>
              <a:off x="10111" y="1454"/>
              <a:ext cx="8471" cy="2644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: 圆角 69"/>
            <p:cNvSpPr/>
            <p:nvPr/>
          </p:nvSpPr>
          <p:spPr>
            <a:xfrm>
              <a:off x="10109" y="1497"/>
              <a:ext cx="8471" cy="2629"/>
            </a:xfrm>
            <a:prstGeom prst="roundRect">
              <a:avLst>
                <a:gd name="adj" fmla="val 8461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420485" y="1249680"/>
            <a:ext cx="5511165" cy="792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计划将融资所获资金的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90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％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用于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核心产品研发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，包括</a:t>
            </a:r>
            <a:r>
              <a:rPr lang="en-US" altLang="zh-CN" sz="1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60</a:t>
            </a:r>
            <a:r>
              <a:rPr lang="zh-CN" altLang="en-US" sz="1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％</a:t>
            </a:r>
            <a:r>
              <a:rPr lang="zh-CN" altLang="en-US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用于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人才团队建设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与</a:t>
            </a:r>
            <a:r>
              <a:rPr lang="en-US" altLang="zh-CN" sz="1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sz="1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％</a:t>
            </a:r>
            <a:r>
              <a:rPr lang="zh-CN" altLang="en-US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用于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知识产权支出与沉淀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7389495" y="2068195"/>
            <a:ext cx="3531870" cy="370205"/>
            <a:chOff x="6528966" y="1705774"/>
            <a:chExt cx="5344826" cy="603485"/>
          </a:xfrm>
        </p:grpSpPr>
        <p:pic>
          <p:nvPicPr>
            <p:cNvPr id="90" name="图形 89" descr="男人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55782" y="1705774"/>
              <a:ext cx="603485" cy="60348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96" name="图形 95" descr="男人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82598" y="1705774"/>
              <a:ext cx="603485" cy="60348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97" name="图形 96" descr="男人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70307" y="1705774"/>
              <a:ext cx="603485" cy="60348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98" name="图形 97" descr="男人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43494" y="1705774"/>
              <a:ext cx="603485" cy="60348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99" name="图形 98" descr="男人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89862" y="1705774"/>
              <a:ext cx="603485" cy="60348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00" name="图形 99" descr="男人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16678" y="1705774"/>
              <a:ext cx="603485" cy="60348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01" name="图形 100" descr="男人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28966" y="1705774"/>
              <a:ext cx="603485" cy="60348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02" name="图形 101" descr="男人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09414" y="1705774"/>
              <a:ext cx="603485" cy="60348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03" name="图形 102" descr="男人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6230" y="1705774"/>
              <a:ext cx="603485" cy="60348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04" name="图形 103" descr="男人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63046" y="1705774"/>
              <a:ext cx="603485" cy="60348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sp>
        <p:nvSpPr>
          <p:cNvPr id="27" name="矩形: 圆角 74"/>
          <p:cNvSpPr/>
          <p:nvPr/>
        </p:nvSpPr>
        <p:spPr>
          <a:xfrm>
            <a:off x="8372475" y="845820"/>
            <a:ext cx="1607185" cy="485775"/>
          </a:xfrm>
          <a:prstGeom prst="roundRect">
            <a:avLst/>
          </a:prstGeom>
          <a:solidFill>
            <a:srgbClr val="2F3E7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219835" y="2693035"/>
            <a:ext cx="883920" cy="10223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>
            <a:stCxn id="29" idx="3"/>
            <a:endCxn id="32" idx="1"/>
          </p:cNvCxnSpPr>
          <p:nvPr/>
        </p:nvCxnSpPr>
        <p:spPr>
          <a:xfrm flipV="1">
            <a:off x="2103755" y="1601470"/>
            <a:ext cx="800100" cy="11430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136"/>
          <p:cNvSpPr txBox="1"/>
          <p:nvPr/>
        </p:nvSpPr>
        <p:spPr>
          <a:xfrm>
            <a:off x="8334375" y="859790"/>
            <a:ext cx="17303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融资规划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7" name="图片 36" descr="/private/var/folders/qc/284pp7d50rsdt_86hkk07x3w0000gn/T/com.kingsoft.wpsoffice.mac/picturecompress_20220815165802/output_118.pngoutput_1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" y="4718685"/>
            <a:ext cx="1316355" cy="712470"/>
          </a:xfrm>
          <a:prstGeom prst="rect">
            <a:avLst/>
          </a:prstGeom>
        </p:spPr>
      </p:pic>
      <p:pic>
        <p:nvPicPr>
          <p:cNvPr id="38" name="图片 37" descr="/private/var/folders/qc/284pp7d50rsdt_86hkk07x3w0000gn/T/com.kingsoft.wpsoffice.mac/picturecompress_20220815165802/output_119.pngoutput_119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930650" y="4705350"/>
            <a:ext cx="2022475" cy="711200"/>
          </a:xfrm>
          <a:prstGeom prst="rect">
            <a:avLst/>
          </a:prstGeom>
        </p:spPr>
      </p:pic>
      <p:pic>
        <p:nvPicPr>
          <p:cNvPr id="39" name="图片 38" descr="/private/var/folders/qc/284pp7d50rsdt_86hkk07x3w0000gn/T/com.kingsoft.wpsoffice.mac/picturecompress_20220815165802/output_120.pngoutput_12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2364740" y="4718685"/>
            <a:ext cx="1372235" cy="810895"/>
          </a:xfrm>
          <a:prstGeom prst="rect">
            <a:avLst/>
          </a:prstGeom>
        </p:spPr>
      </p:pic>
      <p:pic>
        <p:nvPicPr>
          <p:cNvPr id="40" name="图片 39" descr="/private/var/folders/qc/284pp7d50rsdt_86hkk07x3w0000gn/T/com.kingsoft.wpsoffice.mac/picturecompress_20220815165802/output_121.pngoutput_1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765" y="5784215"/>
            <a:ext cx="1656715" cy="510540"/>
          </a:xfrm>
          <a:prstGeom prst="rect">
            <a:avLst/>
          </a:prstGeom>
        </p:spPr>
      </p:pic>
      <p:pic>
        <p:nvPicPr>
          <p:cNvPr id="41" name="图片 40" descr="/private/var/folders/qc/284pp7d50rsdt_86hkk07x3w0000gn/T/com.kingsoft.wpsoffice.mac/picturecompress_20220815165802/output_122.pngoutput_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53840" y="5539105"/>
            <a:ext cx="1689100" cy="840740"/>
          </a:xfrm>
          <a:prstGeom prst="rect">
            <a:avLst/>
          </a:prstGeom>
        </p:spPr>
      </p:pic>
      <p:pic>
        <p:nvPicPr>
          <p:cNvPr id="42" name="图片 41" descr="/private/var/folders/qc/284pp7d50rsdt_86hkk07x3w0000gn/T/com.kingsoft.wpsoffice.mac/picturecompress_20220815165802/output_123.pngoutput_123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2247900" y="5641340"/>
            <a:ext cx="1777365" cy="7118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/>
          <p:cNvGrpSpPr/>
          <p:nvPr/>
        </p:nvGrpSpPr>
        <p:grpSpPr>
          <a:xfrm>
            <a:off x="5648730" y="855623"/>
            <a:ext cx="6161842" cy="5683501"/>
            <a:chOff x="295909" y="982941"/>
            <a:chExt cx="6196963" cy="2861136"/>
          </a:xfrm>
        </p:grpSpPr>
        <p:sp>
          <p:nvSpPr>
            <p:cNvPr id="91" name="矩形: 圆角 90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: 圆角 91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085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804095" y="1709127"/>
            <a:ext cx="5890836" cy="2903746"/>
            <a:chOff x="2390992" y="224739"/>
            <a:chExt cx="8418672" cy="3550108"/>
          </a:xfrm>
          <a:effectLst/>
        </p:grpSpPr>
        <p:pic>
          <p:nvPicPr>
            <p:cNvPr id="10" name="Picture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58"/>
            <a:stretch>
              <a:fillRect/>
            </a:stretch>
          </p:blipFill>
          <p:spPr>
            <a:xfrm>
              <a:off x="2390992" y="224739"/>
              <a:ext cx="8418672" cy="35501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1" name="Picture 4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68193" b="7137"/>
            <a:stretch>
              <a:fillRect/>
            </a:stretch>
          </p:blipFill>
          <p:spPr>
            <a:xfrm>
              <a:off x="2824750" y="1528296"/>
              <a:ext cx="2518066" cy="780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2" name="Picture 5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85" t="10448" r="83164" b="9152"/>
            <a:stretch>
              <a:fillRect/>
            </a:stretch>
          </p:blipFill>
          <p:spPr>
            <a:xfrm>
              <a:off x="3526899" y="1122481"/>
              <a:ext cx="573986" cy="755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Picture 5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3387" b="-1"/>
            <a:stretch>
              <a:fillRect/>
            </a:stretch>
          </p:blipFill>
          <p:spPr>
            <a:xfrm>
              <a:off x="2824750" y="1668661"/>
              <a:ext cx="6856926" cy="9067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4750" y="1822563"/>
              <a:ext cx="7871552" cy="840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5" name="文本框 14"/>
          <p:cNvSpPr txBox="1"/>
          <p:nvPr/>
        </p:nvSpPr>
        <p:spPr>
          <a:xfrm>
            <a:off x="5806679" y="1029254"/>
            <a:ext cx="2089259" cy="461665"/>
          </a:xfrm>
          <a:prstGeom prst="rect">
            <a:avLst/>
          </a:prstGeom>
          <a:solidFill>
            <a:srgbClr val="2F3E7A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开拓科学边疆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806680" y="4822866"/>
            <a:ext cx="1420472" cy="461665"/>
          </a:xfrm>
          <a:prstGeom prst="rect">
            <a:avLst/>
          </a:prstGeom>
          <a:solidFill>
            <a:srgbClr val="2F3E7A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技术追求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935455" y="5417230"/>
            <a:ext cx="1097278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小尺寸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低成本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6377378" y="2138752"/>
            <a:ext cx="1815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2019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年：世界最小光谱仪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TextBox 9"/>
          <p:cNvSpPr txBox="1"/>
          <p:nvPr/>
        </p:nvSpPr>
        <p:spPr>
          <a:xfrm>
            <a:off x="6463338" y="2522441"/>
            <a:ext cx="20136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2021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年：可见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近红外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TextBox 10"/>
          <p:cNvSpPr txBox="1"/>
          <p:nvPr/>
        </p:nvSpPr>
        <p:spPr>
          <a:xfrm>
            <a:off x="7796510" y="2665372"/>
            <a:ext cx="4090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2023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年：</a:t>
            </a:r>
            <a:r>
              <a:rPr 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短波红外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400-2500 nm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气体检测、鉴别化学组分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4" name="Picture 53" descr="/private/var/folders/qc/284pp7d50rsdt_86hkk07x3w0000gn/T/com.kingsoft.wpsoffice.mac/picturecompress_20220815165802/output_124.jpgoutput_124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367834" y="3318661"/>
            <a:ext cx="611873" cy="84099"/>
          </a:xfrm>
          <a:prstGeom prst="rect">
            <a:avLst/>
          </a:prstGeom>
        </p:spPr>
      </p:pic>
      <p:sp>
        <p:nvSpPr>
          <p:cNvPr id="45" name="TextBox 54"/>
          <p:cNvSpPr txBox="1"/>
          <p:nvPr/>
        </p:nvSpPr>
        <p:spPr>
          <a:xfrm>
            <a:off x="7313944" y="3230750"/>
            <a:ext cx="2262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2022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年：更高分辨率和灵敏度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TextBox 12"/>
          <p:cNvSpPr txBox="1"/>
          <p:nvPr/>
        </p:nvSpPr>
        <p:spPr>
          <a:xfrm>
            <a:off x="9212702" y="3066963"/>
            <a:ext cx="2425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2025 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年：中红外光谱热成像，军事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Rounded Rectangle 13"/>
          <p:cNvSpPr/>
          <p:nvPr/>
        </p:nvSpPr>
        <p:spPr>
          <a:xfrm>
            <a:off x="5821663" y="5398716"/>
            <a:ext cx="1752714" cy="874646"/>
          </a:xfrm>
          <a:prstGeom prst="roundRect">
            <a:avLst>
              <a:gd name="adj" fmla="val 14295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小尺寸、低成本 </a:t>
            </a:r>
            <a:r>
              <a:rPr lang="zh-CN" altLang="en-US" sz="1400" b="1" dirty="0">
                <a:solidFill>
                  <a:srgbClr val="9E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en-US" altLang="zh-CN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ounded Rectangle 13"/>
          <p:cNvSpPr/>
          <p:nvPr/>
        </p:nvSpPr>
        <p:spPr>
          <a:xfrm>
            <a:off x="7751149" y="5398716"/>
            <a:ext cx="1189350" cy="874646"/>
          </a:xfrm>
          <a:prstGeom prst="roundRect">
            <a:avLst>
              <a:gd name="adj" fmla="val 14295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更高分辨率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Straight Arrow Connector 56"/>
          <p:cNvCxnSpPr/>
          <p:nvPr/>
        </p:nvCxnSpPr>
        <p:spPr>
          <a:xfrm flipV="1">
            <a:off x="8376877" y="3402762"/>
            <a:ext cx="0" cy="19959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13"/>
          <p:cNvSpPr/>
          <p:nvPr/>
        </p:nvSpPr>
        <p:spPr>
          <a:xfrm>
            <a:off x="9088325" y="5393118"/>
            <a:ext cx="1070438" cy="896123"/>
          </a:xfrm>
          <a:prstGeom prst="roundRect">
            <a:avLst>
              <a:gd name="adj" fmla="val 14295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更宽光谱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Straight Arrow Connector 60"/>
          <p:cNvCxnSpPr/>
          <p:nvPr/>
        </p:nvCxnSpPr>
        <p:spPr>
          <a:xfrm flipH="1" flipV="1">
            <a:off x="9727791" y="3216104"/>
            <a:ext cx="4805" cy="21770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13"/>
          <p:cNvSpPr/>
          <p:nvPr/>
        </p:nvSpPr>
        <p:spPr>
          <a:xfrm>
            <a:off x="10333284" y="5393118"/>
            <a:ext cx="1360679" cy="896123"/>
          </a:xfrm>
          <a:prstGeom prst="roundRect">
            <a:avLst>
              <a:gd name="adj" fmla="val 14295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更快探测速度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66"/>
          <p:cNvSpPr txBox="1"/>
          <p:nvPr/>
        </p:nvSpPr>
        <p:spPr>
          <a:xfrm>
            <a:off x="9479269" y="3452025"/>
            <a:ext cx="1943797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一个相机覆盖全光谱，满足大部分应用需求</a:t>
            </a:r>
            <a:endParaRPr 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486041" y="260719"/>
            <a:ext cx="7312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致力于做中国产业创新的引领者，科研领域的开拓者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5400000">
            <a:off x="2253261" y="349791"/>
            <a:ext cx="250023" cy="21553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3E7A"/>
              </a:solidFill>
            </a:endParaRPr>
          </a:p>
        </p:txBody>
      </p:sp>
      <p:sp>
        <p:nvSpPr>
          <p:cNvPr id="39" name="灯片编号占位符 1"/>
          <p:cNvSpPr txBox="1"/>
          <p:nvPr/>
        </p:nvSpPr>
        <p:spPr>
          <a:xfrm>
            <a:off x="9402927" y="6489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384235" y="855622"/>
            <a:ext cx="5112302" cy="5660088"/>
            <a:chOff x="295909" y="982941"/>
            <a:chExt cx="6196963" cy="2861136"/>
          </a:xfrm>
        </p:grpSpPr>
        <p:sp>
          <p:nvSpPr>
            <p:cNvPr id="55" name="矩形: 圆角 54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581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535568" y="1029254"/>
            <a:ext cx="2060966" cy="461665"/>
          </a:xfrm>
          <a:prstGeom prst="rect">
            <a:avLst/>
          </a:prstGeom>
          <a:solidFill>
            <a:srgbClr val="2F3E7A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激发行业活力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303231" y="1490919"/>
            <a:ext cx="4557070" cy="4853252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pPr marL="114300" lvl="0" indent="-114300" algn="l">
              <a:lnSpc>
                <a:spcPct val="120000"/>
              </a:lnSpc>
              <a:spcBef>
                <a:spcPts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开发技术进军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多重领域市场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攻克技术难关推动民用化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开拓市场建立品牌声誉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激活现有行业局面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0" indent="-114300" algn="l">
              <a:lnSpc>
                <a:spcPct val="120000"/>
              </a:lnSpc>
              <a:spcBef>
                <a:spcPts val="0"/>
              </a:spcBef>
              <a:buClrTx/>
              <a:buFontTx/>
              <a:buNone/>
            </a:pPr>
            <a:r>
              <a:rPr lang="zh-CN" altLang="en-US" sz="24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融资规划探索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产业链上游</a:t>
            </a:r>
            <a:endParaRPr lang="en-US" altLang="zh-CN" sz="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招贤纳才持续创新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深耕市场开拓场景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sz="24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持续助力光谱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全场景应用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持续深耕，创造创业就业机遇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服务整体产业 突破技术封锁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Straight Arrow Connector 62"/>
          <p:cNvCxnSpPr/>
          <p:nvPr/>
        </p:nvCxnSpPr>
        <p:spPr>
          <a:xfrm flipV="1">
            <a:off x="7261988" y="2766229"/>
            <a:ext cx="0" cy="26268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33796" y="1619561"/>
            <a:ext cx="769608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Helvetica" pitchFamily="2" charset="0"/>
                <a:ea typeface="微软雅黑" panose="020B0503020204020204" pitchFamily="34" charset="-122"/>
              </a:rPr>
              <a:t>1-2</a:t>
            </a:r>
            <a:r>
              <a:rPr lang="zh-CN" altLang="en-US" b="1" dirty="0">
                <a:solidFill>
                  <a:schemeClr val="bg1"/>
                </a:solidFill>
                <a:latin typeface="Helvetica" pitchFamily="2" charset="0"/>
                <a:ea typeface="微软雅黑" panose="020B0503020204020204" pitchFamily="34" charset="-122"/>
              </a:rPr>
              <a:t>年</a:t>
            </a:r>
            <a:endParaRPr lang="zh-CN" altLang="en-US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33796" y="3454854"/>
            <a:ext cx="769608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Helvetica" pitchFamily="2" charset="0"/>
                <a:ea typeface="微软雅黑" panose="020B0503020204020204" pitchFamily="34" charset="-122"/>
              </a:rPr>
              <a:t>2-5</a:t>
            </a:r>
            <a:r>
              <a:rPr lang="zh-CN" altLang="en-US" b="1" dirty="0">
                <a:solidFill>
                  <a:schemeClr val="bg1"/>
                </a:solidFill>
                <a:latin typeface="Helvetica" pitchFamily="2" charset="0"/>
                <a:ea typeface="微软雅黑" panose="020B0503020204020204" pitchFamily="34" charset="-122"/>
              </a:rPr>
              <a:t>年</a:t>
            </a:r>
            <a:endParaRPr lang="zh-CN" altLang="en-US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33796" y="4948112"/>
            <a:ext cx="769608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Helvetica" pitchFamily="2" charset="0"/>
                <a:ea typeface="微软雅黑" panose="020B0503020204020204" pitchFamily="34" charset="-122"/>
              </a:rPr>
              <a:t>5-8</a:t>
            </a:r>
            <a:r>
              <a:rPr lang="zh-CN" altLang="en-US" b="1" dirty="0">
                <a:solidFill>
                  <a:schemeClr val="bg1"/>
                </a:solidFill>
                <a:latin typeface="Helvetica" pitchFamily="2" charset="0"/>
                <a:ea typeface="微软雅黑" panose="020B0503020204020204" pitchFamily="34" charset="-122"/>
              </a:rPr>
              <a:t>年</a:t>
            </a:r>
            <a:endParaRPr lang="zh-CN" altLang="en-US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3" name="图片 2" descr="WechatIMG3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4" name="图片 3" descr="浙大logo"/>
            <p:cNvPicPr>
              <a:picLocks noChangeAspect="1"/>
            </p:cNvPicPr>
            <p:nvPr/>
          </p:nvPicPr>
          <p:blipFill>
            <a:blip r:embed="rId5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pic>
        <p:nvPicPr>
          <p:cNvPr id="5" name="图片 4" descr="/private/var/folders/qc/284pp7d50rsdt_86hkk07x3w0000gn/T/com.kingsoft.wpsoffice.mac/picturecompress_20220815165802/output_125.pngoutput_125"/>
          <p:cNvPicPr>
            <a:picLocks noChangeAspect="1"/>
          </p:cNvPicPr>
          <p:nvPr/>
        </p:nvPicPr>
        <p:blipFill rotWithShape="1">
          <a:blip r:embed="rId6"/>
          <a:srcRect l="17472" t="17984" r="18276" b="66822"/>
          <a:stretch>
            <a:fillRect/>
          </a:stretch>
        </p:blipFill>
        <p:spPr>
          <a:xfrm>
            <a:off x="239862" y="409421"/>
            <a:ext cx="2255803" cy="5411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8910" y="173990"/>
            <a:ext cx="2061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未来规划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圆角 30"/>
          <p:cNvSpPr/>
          <p:nvPr/>
        </p:nvSpPr>
        <p:spPr>
          <a:xfrm>
            <a:off x="6195944" y="1024854"/>
            <a:ext cx="5672206" cy="5516880"/>
          </a:xfrm>
          <a:prstGeom prst="roundRect">
            <a:avLst>
              <a:gd name="adj" fmla="val 8813"/>
            </a:avLst>
          </a:prstGeom>
          <a:solidFill>
            <a:srgbClr val="EBEEF3"/>
          </a:solidFill>
          <a:ln>
            <a:noFill/>
          </a:ln>
          <a:effectLst>
            <a:outerShdw blurRad="127000" dist="1270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31"/>
          <p:cNvSpPr/>
          <p:nvPr/>
        </p:nvSpPr>
        <p:spPr>
          <a:xfrm>
            <a:off x="6195944" y="1024854"/>
            <a:ext cx="5672206" cy="5516880"/>
          </a:xfrm>
          <a:prstGeom prst="roundRect">
            <a:avLst>
              <a:gd name="adj" fmla="val 6257"/>
            </a:avLst>
          </a:prstGeom>
          <a:solidFill>
            <a:srgbClr val="EBEEF3"/>
          </a:solidFill>
          <a:ln>
            <a:noFill/>
          </a:ln>
          <a:effectLst>
            <a:outerShdw blurRad="127000" dist="127000" dir="2700000" algn="tl" rotWithShape="0">
              <a:srgbClr val="D1D9E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323850" y="3879179"/>
            <a:ext cx="5457825" cy="2661920"/>
            <a:chOff x="863" y="1436"/>
            <a:chExt cx="8516" cy="8534"/>
          </a:xfrm>
        </p:grpSpPr>
        <p:sp>
          <p:nvSpPr>
            <p:cNvPr id="25" name="矩形: 圆角 30"/>
            <p:cNvSpPr/>
            <p:nvPr/>
          </p:nvSpPr>
          <p:spPr>
            <a:xfrm>
              <a:off x="907" y="1436"/>
              <a:ext cx="8472" cy="8534"/>
            </a:xfrm>
            <a:prstGeom prst="roundRect">
              <a:avLst>
                <a:gd name="adj" fmla="val 12865"/>
              </a:avLst>
            </a:prstGeom>
            <a:solidFill>
              <a:srgbClr val="EBEEF3"/>
            </a:solidFill>
            <a:ln>
              <a:noFill/>
            </a:ln>
            <a:effectLst>
              <a:outerShdw blurRad="1270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31"/>
            <p:cNvSpPr/>
            <p:nvPr/>
          </p:nvSpPr>
          <p:spPr>
            <a:xfrm>
              <a:off x="863" y="1436"/>
              <a:ext cx="8472" cy="8534"/>
            </a:xfrm>
            <a:prstGeom prst="roundRect">
              <a:avLst>
                <a:gd name="adj" fmla="val 9388"/>
              </a:avLst>
            </a:prstGeom>
            <a:solidFill>
              <a:srgbClr val="EBEEF3"/>
            </a:solidFill>
            <a:ln>
              <a:noFill/>
            </a:ln>
            <a:effectLst>
              <a:outerShdw blurRad="1270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8615" y="1024854"/>
            <a:ext cx="5457825" cy="2661920"/>
            <a:chOff x="863" y="1436"/>
            <a:chExt cx="8516" cy="8534"/>
          </a:xfrm>
        </p:grpSpPr>
        <p:sp>
          <p:nvSpPr>
            <p:cNvPr id="83" name="矩形: 圆角 30"/>
            <p:cNvSpPr/>
            <p:nvPr/>
          </p:nvSpPr>
          <p:spPr>
            <a:xfrm>
              <a:off x="907" y="1436"/>
              <a:ext cx="8472" cy="8534"/>
            </a:xfrm>
            <a:prstGeom prst="roundRect">
              <a:avLst>
                <a:gd name="adj" fmla="val 12865"/>
              </a:avLst>
            </a:prstGeom>
            <a:solidFill>
              <a:srgbClr val="EBEEF3"/>
            </a:solidFill>
            <a:ln>
              <a:noFill/>
            </a:ln>
            <a:effectLst>
              <a:outerShdw blurRad="1270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31"/>
            <p:cNvSpPr/>
            <p:nvPr/>
          </p:nvSpPr>
          <p:spPr>
            <a:xfrm>
              <a:off x="863" y="1436"/>
              <a:ext cx="8472" cy="8534"/>
            </a:xfrm>
            <a:prstGeom prst="roundRect">
              <a:avLst>
                <a:gd name="adj" fmla="val 9388"/>
              </a:avLst>
            </a:prstGeom>
            <a:solidFill>
              <a:srgbClr val="EBEEF3"/>
            </a:solidFill>
            <a:ln>
              <a:noFill/>
            </a:ln>
            <a:effectLst>
              <a:outerShdw blurRad="1270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/private/var/folders/qc/284pp7d50rsdt_86hkk07x3w0000gn/T/com.kingsoft.wpsoffice.mac/picturecompress_20220815165802/output_11.pngoutput_1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766036" y="1209563"/>
            <a:ext cx="2693186" cy="1903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  <a:headEnd/>
            <a:tailEnd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7" name="文本框 6"/>
          <p:cNvSpPr txBox="1"/>
          <p:nvPr/>
        </p:nvSpPr>
        <p:spPr>
          <a:xfrm>
            <a:off x="1541103" y="3215092"/>
            <a:ext cx="307284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高光谱食品成分检测</a:t>
            </a:r>
            <a:endParaRPr lang="zh-CN" altLang="en-US" sz="2000" b="1" spc="3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/private/var/folders/qc/284pp7d50rsdt_86hkk07x3w0000gn/T/com.kingsoft.wpsoffice.mac/picturecompress_20220815165802/output_12.pngoutput_1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53615" y="4108414"/>
            <a:ext cx="3352165" cy="17602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16510" y="6051514"/>
            <a:ext cx="61385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实时分析作物、水分、硬度、酸度等信息</a:t>
            </a:r>
            <a:endParaRPr lang="zh-CN" altLang="en-US" sz="2000" b="1" spc="3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/private/var/folders/qc/284pp7d50rsdt_86hkk07x3w0000gn/T/com.kingsoft.wpsoffice.mac/picturecompress_20220815165802/output_13.pngoutput_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738" y="1444407"/>
            <a:ext cx="5306497" cy="426687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02539" y="5903694"/>
            <a:ext cx="44590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真假指纹、人脸、皮肤参数</a:t>
            </a:r>
            <a:endParaRPr lang="zh-CN" altLang="en-US" sz="2000" b="1" spc="3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/private/var/folders/qc/284pp7d50rsdt_86hkk07x3w0000gn/T/com.kingsoft.wpsoffice.mac/picturecompress_20220815165802/output_14.pngoutput_14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39862" y="409421"/>
            <a:ext cx="2255803" cy="5411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01" y="4127518"/>
            <a:ext cx="1722062" cy="17220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l="7870" r="23353"/>
          <a:stretch>
            <a:fillRect/>
          </a:stretch>
        </p:blipFill>
        <p:spPr>
          <a:xfrm>
            <a:off x="530860" y="1209004"/>
            <a:ext cx="2452370" cy="1905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7"/>
          <a:srcRect l="23841" r="9277"/>
          <a:stretch>
            <a:fillRect/>
          </a:stretch>
        </p:blipFill>
        <p:spPr>
          <a:xfrm>
            <a:off x="6475629" y="3693063"/>
            <a:ext cx="2336358" cy="184399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2" name="图片 1" descr="WechatIMG30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4" name="图片 3" descr="浙大logo"/>
            <p:cNvPicPr>
              <a:picLocks noChangeAspect="1"/>
            </p:cNvPicPr>
            <p:nvPr/>
          </p:nvPicPr>
          <p:blipFill>
            <a:blip r:embed="rId9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130" name="文本框 129"/>
          <p:cNvSpPr txBox="1"/>
          <p:nvPr/>
        </p:nvSpPr>
        <p:spPr>
          <a:xfrm>
            <a:off x="168910" y="17399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光谱价值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90445" y="259434"/>
            <a:ext cx="7510780" cy="398780"/>
            <a:chOff x="3661" y="372"/>
            <a:chExt cx="11828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33" y="489"/>
              <a:ext cx="394" cy="33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72"/>
              <a:ext cx="115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光谱可以帮助我们超越感官认知，获取物质更本质的信号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0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24041" y="954291"/>
            <a:ext cx="2813873" cy="5373550"/>
            <a:chOff x="295909" y="982941"/>
            <a:chExt cx="6196963" cy="2861136"/>
          </a:xfrm>
        </p:grpSpPr>
        <p:sp>
          <p:nvSpPr>
            <p:cNvPr id="35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 descr="/private/var/folders/qc/284pp7d50rsdt_86hkk07x3w0000gn/T/com.kingsoft.wpsoffice.mac/picturecompress_20220815165802/output_126.pngoutput_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9772" y="879639"/>
            <a:ext cx="3818342" cy="5426065"/>
          </a:xfrm>
          <a:prstGeom prst="rect">
            <a:avLst/>
          </a:prstGeom>
        </p:spPr>
      </p:pic>
      <p:pic>
        <p:nvPicPr>
          <p:cNvPr id="12" name="图片 11" descr="/private/var/folders/qc/284pp7d50rsdt_86hkk07x3w0000gn/T/com.kingsoft.wpsoffice.mac/picturecompress_20220815165802/output_127.pngoutput_127"/>
          <p:cNvPicPr>
            <a:picLocks noChangeAspect="1"/>
          </p:cNvPicPr>
          <p:nvPr/>
        </p:nvPicPr>
        <p:blipFill rotWithShape="1">
          <a:blip r:embed="rId2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13" name="Rectangle 133"/>
          <p:cNvSpPr>
            <a:spLocks noChangeArrowheads="1"/>
          </p:cNvSpPr>
          <p:nvPr/>
        </p:nvSpPr>
        <p:spPr bwMode="auto">
          <a:xfrm>
            <a:off x="3415423" y="1019002"/>
            <a:ext cx="3967871" cy="2725404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70000"/>
              </a:lnSpc>
              <a:spcBef>
                <a:spcPts val="0"/>
              </a:spcBef>
              <a:buSzPct val="80000"/>
              <a:buNone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十二届全国政协委员会常务委员</a:t>
            </a:r>
            <a:endParaRPr lang="zh-CN" altLang="en-US" sz="16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SzPct val="80000"/>
              <a:buNone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国际期刊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《Chem. Soc. Rev.》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副主编</a:t>
            </a:r>
            <a:endParaRPr lang="zh-CN" altLang="en-US" sz="16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SzPct val="80000"/>
              <a:buNone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重大研究计划“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纳米制造的基础研究”专家组成员</a:t>
            </a:r>
            <a:endParaRPr lang="zh-CN" altLang="en-US" sz="16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SzPct val="80000"/>
              <a:buNone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重大研究计划“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可控自组装体系及其功能化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altLang="en-US" sz="1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专家组组长</a:t>
            </a:r>
            <a:endParaRPr lang="en-US" altLang="zh-CN" sz="16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7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u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2074" y="4041328"/>
            <a:ext cx="2763477" cy="48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田中群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院 士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: Rounded Corners 11"/>
          <p:cNvSpPr/>
          <p:nvPr/>
        </p:nvSpPr>
        <p:spPr>
          <a:xfrm>
            <a:off x="8047372" y="4387859"/>
            <a:ext cx="3763501" cy="421985"/>
          </a:xfrm>
          <a:prstGeom prst="roundRect">
            <a:avLst>
              <a:gd name="adj" fmla="val 5194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 descr="/private/var/folders/qc/284pp7d50rsdt_86hkk07x3w0000gn/T/com.kingsoft.wpsoffice.mac/picturecompress_20220815165802/output_128.jpgoutput_128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9997" y="1205004"/>
            <a:ext cx="1954375" cy="2739731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211455" y="154940"/>
            <a:ext cx="2061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院士认可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73300" y="216535"/>
            <a:ext cx="7940040" cy="398780"/>
            <a:chOff x="3634" y="372"/>
            <a:chExt cx="12504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72"/>
              <a:ext cx="121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光电化学界泰斗田中群院士盛赞微纳精光项目的产业化贡献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23" name="图片 22" descr="WechatIMG3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24" name="图片 23" descr="浙大logo"/>
            <p:cNvPicPr>
              <a:picLocks noChangeAspect="1"/>
            </p:cNvPicPr>
            <p:nvPr/>
          </p:nvPicPr>
          <p:blipFill>
            <a:blip r:embed="rId5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591153" y="4721237"/>
            <a:ext cx="2272625" cy="1268888"/>
            <a:chOff x="1285561" y="4843798"/>
            <a:chExt cx="2471512" cy="1469711"/>
          </a:xfrm>
        </p:grpSpPr>
        <p:grpSp>
          <p:nvGrpSpPr>
            <p:cNvPr id="29" name="组合 28"/>
            <p:cNvGrpSpPr/>
            <p:nvPr/>
          </p:nvGrpSpPr>
          <p:grpSpPr>
            <a:xfrm>
              <a:off x="1285561" y="4843798"/>
              <a:ext cx="2470563" cy="1469711"/>
              <a:chOff x="1601244" y="4973444"/>
              <a:chExt cx="2470563" cy="1469711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614906" y="4973444"/>
                <a:ext cx="2456901" cy="1141496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601244" y="5026191"/>
                <a:ext cx="2456900" cy="1416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7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中国科学院院士</a:t>
                </a:r>
                <a:endParaRPr lang="en-US" altLang="zh-CN" sz="1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7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拉曼光谱研究领头人</a:t>
                </a:r>
                <a:endParaRPr lang="zh-CN" altLang="en-US" sz="1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endParaRPr lang="zh-CN" altLang="en-US" sz="1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>
              <a:off x="1298273" y="4843798"/>
              <a:ext cx="2458800" cy="0"/>
            </a:xfrm>
            <a:prstGeom prst="line">
              <a:avLst/>
            </a:prstGeom>
            <a:ln w="76200">
              <a:solidFill>
                <a:srgbClr val="4D62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3415423" y="4041327"/>
            <a:ext cx="4150807" cy="2264377"/>
            <a:chOff x="295909" y="982941"/>
            <a:chExt cx="6196963" cy="2861136"/>
          </a:xfrm>
        </p:grpSpPr>
        <p:sp>
          <p:nvSpPr>
            <p:cNvPr id="42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539093" y="4284722"/>
            <a:ext cx="3973514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该团队的技术有可能开创一个“万物皆可光谱”的时代，以其低成本、独创性和高技术壁垒让光谱技术的广泛工业化与民用化成为现实。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线箭头连接符 2"/>
          <p:cNvCxnSpPr>
            <a:stCxn id="26" idx="1"/>
          </p:cNvCxnSpPr>
          <p:nvPr/>
        </p:nvCxnSpPr>
        <p:spPr>
          <a:xfrm flipH="1">
            <a:off x="7635325" y="4598852"/>
            <a:ext cx="412047" cy="2941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373828" y="1012500"/>
            <a:ext cx="5796280" cy="5054600"/>
            <a:chOff x="295909" y="982941"/>
            <a:chExt cx="6196963" cy="2861136"/>
          </a:xfrm>
        </p:grpSpPr>
        <p:sp>
          <p:nvSpPr>
            <p:cNvPr id="23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Rounded Rectangle 13"/>
          <p:cNvSpPr/>
          <p:nvPr/>
        </p:nvSpPr>
        <p:spPr>
          <a:xfrm>
            <a:off x="246380" y="4631591"/>
            <a:ext cx="6138545" cy="1892300"/>
          </a:xfrm>
          <a:prstGeom prst="roundRect">
            <a:avLst>
              <a:gd name="adj" fmla="val 14295"/>
            </a:avLst>
          </a:prstGeom>
          <a:solidFill>
            <a:srgbClr val="2F3E7A"/>
          </a:solidFill>
          <a:ln w="28575">
            <a:solidFill>
              <a:srgbClr val="2F3E7A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</a:pPr>
            <a:endParaRPr lang="en-US" altLang="zh-CN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/private/var/folders/qc/284pp7d50rsdt_86hkk07x3w0000gn/T/com.kingsoft.wpsoffice.mac/picturecompress_20220815165802/output_129.jpgoutput_1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8540" y="1033323"/>
            <a:ext cx="5237280" cy="4046149"/>
          </a:xfrm>
          <a:prstGeom prst="roundRect">
            <a:avLst>
              <a:gd name="adj" fmla="val 8051"/>
            </a:avLst>
          </a:prstGeom>
          <a:ln>
            <a:noFill/>
          </a:ln>
          <a:effectLst>
            <a:outerShdw blurRad="63500" dist="101600" dir="13500000" algn="br" rotWithShape="0">
              <a:schemeClr val="bg1">
                <a:alpha val="100000"/>
              </a:schemeClr>
            </a:outerShdw>
          </a:effectLst>
        </p:spPr>
      </p:pic>
      <p:pic>
        <p:nvPicPr>
          <p:cNvPr id="13" name="图片 12" descr="/private/var/folders/qc/284pp7d50rsdt_86hkk07x3w0000gn/T/com.kingsoft.wpsoffice.mac/picturecompress_20220815165802/output_130.pngoutput_130"/>
          <p:cNvPicPr>
            <a:picLocks noChangeAspect="1"/>
          </p:cNvPicPr>
          <p:nvPr/>
        </p:nvPicPr>
        <p:blipFill rotWithShape="1">
          <a:blip r:embed="rId2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84953" y="1320475"/>
            <a:ext cx="5525135" cy="5313693"/>
            <a:chOff x="1006" y="1966"/>
            <a:chExt cx="8701" cy="8108"/>
          </a:xfrm>
        </p:grpSpPr>
        <p:sp>
          <p:nvSpPr>
            <p:cNvPr id="4" name="文本框 3"/>
            <p:cNvSpPr txBox="1"/>
            <p:nvPr/>
          </p:nvSpPr>
          <p:spPr>
            <a:xfrm>
              <a:off x="3744" y="3397"/>
              <a:ext cx="5348" cy="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2200" b="1" kern="1000" dirty="0">
                  <a:solidFill>
                    <a:srgbClr val="2F3E7A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信息与电子工程学院</a:t>
              </a:r>
              <a:r>
                <a:rPr lang="en-US" altLang="zh-CN" sz="2200" b="1" kern="1000" dirty="0">
                  <a:solidFill>
                    <a:srgbClr val="2F3E7A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sz="2200" b="1" kern="1000" dirty="0">
                  <a:solidFill>
                    <a:srgbClr val="2F3E7A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院长</a:t>
              </a:r>
              <a:endParaRPr lang="zh-CN" sz="2200" b="1" kern="1000" dirty="0">
                <a:solidFill>
                  <a:srgbClr val="2F3E7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Rectangle 133"/>
            <p:cNvSpPr>
              <a:spLocks noChangeArrowheads="1"/>
            </p:cNvSpPr>
            <p:nvPr/>
          </p:nvSpPr>
          <p:spPr bwMode="auto">
            <a:xfrm>
              <a:off x="1006" y="4663"/>
              <a:ext cx="8701" cy="541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70000"/>
                </a:lnSpc>
                <a:spcBef>
                  <a:spcPts val="0"/>
                </a:spcBef>
                <a:spcAft>
                  <a:spcPts val="1200"/>
                </a:spcAft>
                <a:buSzPct val="80000"/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教育部长江特聘教授，国家杰出青年基金获得者。入选中组部首批青年拔尖人才、教育部新世纪人才，在国际期刊发表了260余篇SCI论文，被引用12000余次。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indent="0">
                <a:lnSpc>
                  <a:spcPct val="170000"/>
                </a:lnSpc>
                <a:spcBef>
                  <a:spcPts val="0"/>
                </a:spcBef>
                <a:buSzPct val="80000"/>
                <a:buFont typeface="Wingdings" panose="05000000000000000000" pitchFamily="2" charset="2"/>
                <a:buNone/>
              </a:pP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19" y="2086"/>
              <a:ext cx="3378" cy="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陈红胜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教授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" y="1966"/>
              <a:ext cx="1895" cy="2488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6476203" y="5237156"/>
            <a:ext cx="5481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陈红胜院长（左三）给团队项目提出针对性建议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代表学院给予微纳精光团队重点支持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11455" y="15494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专家支持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73300" y="216535"/>
            <a:ext cx="7940040" cy="398780"/>
            <a:chOff x="3634" y="372"/>
            <a:chExt cx="12504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72"/>
              <a:ext cx="121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学院大力支持创新创业，陈院长对团队寄予厚望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20" name="图片 19" descr="WechatIMG3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21" name="图片 20" descr="浙大logo"/>
            <p:cNvPicPr>
              <a:picLocks noChangeAspect="1"/>
            </p:cNvPicPr>
            <p:nvPr/>
          </p:nvPicPr>
          <p:blipFill>
            <a:blip r:embed="rId5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pic>
        <p:nvPicPr>
          <p:cNvPr id="2" name="图片 1" descr="/private/var/folders/qc/284pp7d50rsdt_86hkk07x3w0000gn/T/com.kingsoft.wpsoffice.mac/picturecompress_20220815165802/output_131.pngoutput_1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51700" y="6067326"/>
            <a:ext cx="3931285" cy="456565"/>
          </a:xfrm>
          <a:prstGeom prst="roundRect">
            <a:avLst>
              <a:gd name="adj" fmla="val 7095"/>
            </a:avLst>
          </a:prstGeom>
        </p:spPr>
      </p:pic>
      <p:sp>
        <p:nvSpPr>
          <p:cNvPr id="26" name="Rectangle: Rounded Corners 11"/>
          <p:cNvSpPr/>
          <p:nvPr/>
        </p:nvSpPr>
        <p:spPr>
          <a:xfrm>
            <a:off x="7385685" y="6084471"/>
            <a:ext cx="3654425" cy="363855"/>
          </a:xfrm>
          <a:prstGeom prst="roundRect">
            <a:avLst>
              <a:gd name="adj" fmla="val 5194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箭头连接符 7"/>
          <p:cNvCxnSpPr>
            <a:stCxn id="26" idx="1"/>
          </p:cNvCxnSpPr>
          <p:nvPr/>
        </p:nvCxnSpPr>
        <p:spPr>
          <a:xfrm flipH="1" flipV="1">
            <a:off x="6109970" y="5815866"/>
            <a:ext cx="1275715" cy="450850"/>
          </a:xfrm>
          <a:prstGeom prst="straightConnector1">
            <a:avLst/>
          </a:prstGeom>
          <a:ln w="38100" cmpd="sng">
            <a:solidFill>
              <a:srgbClr val="C00000"/>
            </a:solidFill>
            <a:prstDash val="soli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03860" y="4693186"/>
            <a:ext cx="57378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对微纳精光团队寄予厚望：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该团队所从事的研究视角独特、研究方法清晰合理、技术路线切实可行。我相信他们定能继续深入研发出更优秀的成果并将其成果产业化，特此向诸位举荐，敬请给予大力支持。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”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11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/>
          <p:cNvGrpSpPr/>
          <p:nvPr/>
        </p:nvGrpSpPr>
        <p:grpSpPr>
          <a:xfrm>
            <a:off x="4456027" y="1477631"/>
            <a:ext cx="3405997" cy="4661730"/>
            <a:chOff x="295909" y="982941"/>
            <a:chExt cx="6196963" cy="2861136"/>
          </a:xfrm>
        </p:grpSpPr>
        <p:sp>
          <p:nvSpPr>
            <p:cNvPr id="86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: 圆角 73"/>
            <p:cNvSpPr/>
            <p:nvPr/>
          </p:nvSpPr>
          <p:spPr>
            <a:xfrm>
              <a:off x="297332" y="982941"/>
              <a:ext cx="6195540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305643" y="1477631"/>
            <a:ext cx="3405997" cy="4661730"/>
            <a:chOff x="295909" y="982941"/>
            <a:chExt cx="6196963" cy="2861136"/>
          </a:xfrm>
        </p:grpSpPr>
        <p:sp>
          <p:nvSpPr>
            <p:cNvPr id="78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64520" y="1477631"/>
            <a:ext cx="3405997" cy="4661730"/>
            <a:chOff x="295909" y="982941"/>
            <a:chExt cx="6196963" cy="2861136"/>
          </a:xfrm>
        </p:grpSpPr>
        <p:sp>
          <p:nvSpPr>
            <p:cNvPr id="66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73"/>
            <p:cNvSpPr/>
            <p:nvPr/>
          </p:nvSpPr>
          <p:spPr>
            <a:xfrm>
              <a:off x="297332" y="982941"/>
              <a:ext cx="6195540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 descr="/private/var/folders/qc/284pp7d50rsdt_86hkk07x3w0000gn/T/com.kingsoft.wpsoffice.mac/picturecompress_20220815165802/output_132.pngoutput_132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69" name="Rectangle 33"/>
          <p:cNvSpPr/>
          <p:nvPr/>
        </p:nvSpPr>
        <p:spPr>
          <a:xfrm>
            <a:off x="4462704" y="3684709"/>
            <a:ext cx="3304467" cy="961931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2075" tIns="46038" rIns="92075" bIns="46038">
            <a:spAutoFit/>
          </a:bodyPr>
          <a:lstStyle>
            <a:lvl1pPr marL="168275" indent="-168275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14300" lvl="0" indent="-114300" algn="ctr">
              <a:lnSpc>
                <a:spcPct val="150000"/>
              </a:lnSpc>
              <a:spcBef>
                <a:spcPts val="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履行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融资规划战略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0" indent="-114300" algn="ctr">
              <a:lnSpc>
                <a:spcPct val="150000"/>
              </a:lnSpc>
              <a:spcBef>
                <a:spcPts val="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探索产业链上游可能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Rectangle 32"/>
          <p:cNvSpPr/>
          <p:nvPr/>
        </p:nvSpPr>
        <p:spPr>
          <a:xfrm>
            <a:off x="564878" y="3777042"/>
            <a:ext cx="3371281" cy="869598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2075" tIns="46038" rIns="92075" bIns="46038">
            <a:spAutoFit/>
          </a:bodyPr>
          <a:lstStyle>
            <a:lvl1pPr marL="168275" indent="-168275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14300" lvl="0" indent="-114300" algn="ctr">
              <a:lnSpc>
                <a:spcPct val="120000"/>
              </a:lnSpc>
              <a:spcBef>
                <a:spcPts val="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实现技术开发与优化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4300" lvl="0" indent="-114300" algn="ctr">
              <a:lnSpc>
                <a:spcPct val="150000"/>
              </a:lnSpc>
              <a:spcBef>
                <a:spcPts val="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进军多重领域市场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65150" y="4625975"/>
            <a:ext cx="3856990" cy="149161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</a:t>
            </a:r>
            <a:r>
              <a:rPr lang="zh-CN" altLang="en-US" b="1" dirty="0">
                <a:solidFill>
                  <a:srgbClr val="2F3E7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高层次就业</a:t>
            </a:r>
            <a:endParaRPr lang="en-US" altLang="zh-CN" b="1" dirty="0">
              <a:solidFill>
                <a:srgbClr val="2F3E7A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激活现有行业局面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带动技术与销售渠道数千人就业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474631" y="4628720"/>
            <a:ext cx="3831666" cy="149161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助力相关领域多元型就业</a:t>
            </a:r>
            <a:endParaRPr lang="en-US" altLang="zh-CN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搭建产业人才培养平台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带动上下游产业十余万人就业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0" name="Rectangle 34"/>
          <p:cNvSpPr/>
          <p:nvPr/>
        </p:nvSpPr>
        <p:spPr>
          <a:xfrm>
            <a:off x="8346401" y="3684709"/>
            <a:ext cx="3364457" cy="961931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92075" tIns="46038" rIns="92075" bIns="46038">
            <a:spAutoFit/>
          </a:bodyPr>
          <a:lstStyle>
            <a:lvl1pPr marL="168275" indent="-168275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14300" lvl="0" indent="-114300" algn="ctr">
              <a:lnSpc>
                <a:spcPct val="150000"/>
              </a:lnSpc>
              <a:spcBef>
                <a:spcPts val="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持续助力光谱全场景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4300" lvl="0" indent="-114300" algn="ctr">
              <a:lnSpc>
                <a:spcPct val="150000"/>
              </a:lnSpc>
              <a:spcBef>
                <a:spcPts val="0"/>
              </a:spcBef>
              <a:buClrTx/>
              <a:buFontTx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多层次应用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306396" y="4626815"/>
            <a:ext cx="3206588" cy="149161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创新突破产业短板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反哺产业链 扶助初创企业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</a:pP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多渠道创造大量就业岗位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11455" y="15494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助力就业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73300" y="248441"/>
            <a:ext cx="7940040" cy="398780"/>
            <a:chOff x="3634" y="372"/>
            <a:chExt cx="12504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72"/>
              <a:ext cx="121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带动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高层次、多元型</a:t>
              </a:r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就业</a:t>
              </a:r>
              <a:endParaRPr lang="zh-CN" altLang="en-US" sz="20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39" name="图片 38" descr="WechatIMG3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40" name="图片 39" descr="浙大logo"/>
            <p:cNvPicPr>
              <a:picLocks noChangeAspect="1"/>
            </p:cNvPicPr>
            <p:nvPr/>
          </p:nvPicPr>
          <p:blipFill>
            <a:blip r:embed="rId3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pic>
        <p:nvPicPr>
          <p:cNvPr id="6" name="图片 5" descr="/private/var/folders/qc/284pp7d50rsdt_86hkk07x3w0000gn/T/com.kingsoft.wpsoffice.mac/picturecompress_20220815165802/output_133.pngoutput_133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84147" y="1262148"/>
            <a:ext cx="3776539" cy="2202816"/>
          </a:xfrm>
          <a:prstGeom prst="rect">
            <a:avLst/>
          </a:prstGeom>
        </p:spPr>
      </p:pic>
      <p:sp>
        <p:nvSpPr>
          <p:cNvPr id="80" name="矩形: 圆角 79"/>
          <p:cNvSpPr/>
          <p:nvPr/>
        </p:nvSpPr>
        <p:spPr>
          <a:xfrm>
            <a:off x="1499616" y="3209808"/>
            <a:ext cx="1416550" cy="506131"/>
          </a:xfrm>
          <a:prstGeom prst="roundRect">
            <a:avLst>
              <a:gd name="adj" fmla="val 50000"/>
            </a:avLst>
          </a:prstGeom>
          <a:solidFill>
            <a:srgbClr val="2F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Text Box 14"/>
          <p:cNvSpPr txBox="1">
            <a:spLocks noChangeArrowheads="1"/>
          </p:cNvSpPr>
          <p:nvPr/>
        </p:nvSpPr>
        <p:spPr bwMode="auto">
          <a:xfrm>
            <a:off x="1706880" y="3263611"/>
            <a:ext cx="943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近期</a:t>
            </a:r>
            <a:endParaRPr kumimoji="1"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/private/var/folders/qc/284pp7d50rsdt_86hkk07x3w0000gn/T/com.kingsoft.wpsoffice.mac/picturecompress_20220815165802/output_134.pngoutput_134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42801" y="1275555"/>
            <a:ext cx="3831666" cy="2189409"/>
          </a:xfrm>
          <a:prstGeom prst="rect">
            <a:avLst/>
          </a:prstGeom>
        </p:spPr>
      </p:pic>
      <p:sp>
        <p:nvSpPr>
          <p:cNvPr id="89" name="矩形: 圆角 88"/>
          <p:cNvSpPr/>
          <p:nvPr/>
        </p:nvSpPr>
        <p:spPr>
          <a:xfrm>
            <a:off x="5416803" y="3209808"/>
            <a:ext cx="1416550" cy="506131"/>
          </a:xfrm>
          <a:prstGeom prst="roundRect">
            <a:avLst>
              <a:gd name="adj" fmla="val 50000"/>
            </a:avLst>
          </a:prstGeom>
          <a:solidFill>
            <a:srgbClr val="2F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Text Box 14"/>
          <p:cNvSpPr txBox="1">
            <a:spLocks noChangeArrowheads="1"/>
          </p:cNvSpPr>
          <p:nvPr/>
        </p:nvSpPr>
        <p:spPr bwMode="auto">
          <a:xfrm>
            <a:off x="5624067" y="3263611"/>
            <a:ext cx="943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</a:t>
            </a:r>
            <a:endParaRPr kumimoji="1"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/private/var/folders/qc/284pp7d50rsdt_86hkk07x3w0000gn/T/com.kingsoft.wpsoffice.mac/picturecompress_20220815165802/output_135.pngoutput_135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083672" y="1249720"/>
            <a:ext cx="3831666" cy="2202816"/>
          </a:xfrm>
          <a:prstGeom prst="rect">
            <a:avLst/>
          </a:prstGeom>
        </p:spPr>
      </p:pic>
      <p:sp>
        <p:nvSpPr>
          <p:cNvPr id="91" name="矩形: 圆角 90"/>
          <p:cNvSpPr/>
          <p:nvPr/>
        </p:nvSpPr>
        <p:spPr>
          <a:xfrm>
            <a:off x="9318096" y="3209808"/>
            <a:ext cx="1416550" cy="506131"/>
          </a:xfrm>
          <a:prstGeom prst="roundRect">
            <a:avLst>
              <a:gd name="adj" fmla="val 50000"/>
            </a:avLst>
          </a:prstGeom>
          <a:solidFill>
            <a:srgbClr val="2F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Text Box 14"/>
          <p:cNvSpPr txBox="1">
            <a:spLocks noChangeArrowheads="1"/>
          </p:cNvSpPr>
          <p:nvPr/>
        </p:nvSpPr>
        <p:spPr bwMode="auto">
          <a:xfrm>
            <a:off x="9525360" y="3263611"/>
            <a:ext cx="943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</a:t>
            </a:r>
            <a:endParaRPr kumimoji="1"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449301" y="1477945"/>
            <a:ext cx="3394675" cy="4661730"/>
            <a:chOff x="295909" y="982941"/>
            <a:chExt cx="6196963" cy="2861136"/>
          </a:xfrm>
        </p:grpSpPr>
        <p:sp>
          <p:nvSpPr>
            <p:cNvPr id="63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696595" y="4378325"/>
            <a:ext cx="294195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本硕博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跨专业交叉，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理工农商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跨专业交流团队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3766" y="5194683"/>
            <a:ext cx="295465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浙大、剑桥等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海内外知名高校</a:t>
            </a: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实验室合作，产教交融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/private/var/folders/qc/284pp7d50rsdt_86hkk07x3w0000gn/T/com.kingsoft.wpsoffice.mac/picturecompress_20220815165802/output_136.pngoutput_136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112" name="文本框 111"/>
          <p:cNvSpPr txBox="1"/>
          <p:nvPr/>
        </p:nvSpPr>
        <p:spPr>
          <a:xfrm>
            <a:off x="211455" y="15494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引领教育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374331" y="1477945"/>
            <a:ext cx="3484880" cy="4661730"/>
            <a:chOff x="295909" y="982941"/>
            <a:chExt cx="6196963" cy="2861136"/>
          </a:xfrm>
        </p:grpSpPr>
        <p:sp>
          <p:nvSpPr>
            <p:cNvPr id="35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4617720" y="4378325"/>
            <a:ext cx="32410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培育高质量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“复合型”</a:t>
            </a: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创新人才，加强创新创业教育模式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75617" y="5194683"/>
            <a:ext cx="304076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海宁研发中心</a:t>
            </a: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提供落地设备支持，鼓励大学生创业</a:t>
            </a:r>
            <a:endParaRPr lang="zh-CN" altLang="en-US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300160" y="1468787"/>
            <a:ext cx="3462526" cy="4670234"/>
            <a:chOff x="295909" y="982941"/>
            <a:chExt cx="6196963" cy="2861136"/>
          </a:xfrm>
        </p:grpSpPr>
        <p:sp>
          <p:nvSpPr>
            <p:cNvPr id="42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459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>
            <a:off x="8514924" y="5194682"/>
            <a:ext cx="304076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改造传统工科专业，推动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新工科建设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产业升级转型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514924" y="4399089"/>
            <a:ext cx="304076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搭筑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行业生态 </a:t>
            </a:r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吸引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人才汇聚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加快培养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工程科技人才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56" name="图片 55" descr="WechatIMG3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57" name="图片 56" descr="浙大logo"/>
            <p:cNvPicPr>
              <a:picLocks noChangeAspect="1"/>
            </p:cNvPicPr>
            <p:nvPr/>
          </p:nvPicPr>
          <p:blipFill>
            <a:blip r:embed="rId3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pic>
        <p:nvPicPr>
          <p:cNvPr id="5" name="图片 4" descr="/private/var/folders/qc/284pp7d50rsdt_86hkk07x3w0000gn/T/com.kingsoft.wpsoffice.mac/picturecompress_20220815165802/output_137.pngoutput_1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80" y="1265148"/>
            <a:ext cx="3803481" cy="2705236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829844" y="3555724"/>
            <a:ext cx="2756094" cy="506131"/>
          </a:xfrm>
          <a:prstGeom prst="roundRect">
            <a:avLst>
              <a:gd name="adj" fmla="val 50000"/>
            </a:avLst>
          </a:prstGeom>
          <a:solidFill>
            <a:srgbClr val="2F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481517" y="3657020"/>
            <a:ext cx="3359154" cy="30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学科交叉 产学交融</a:t>
            </a:r>
            <a:endParaRPr kumimoji="1"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/private/var/folders/qc/284pp7d50rsdt_86hkk07x3w0000gn/T/com.kingsoft.wpsoffice.mac/picturecompress_20220815165802/output_138.pngoutput_138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72436" y="1265148"/>
            <a:ext cx="3897532" cy="2557822"/>
          </a:xfrm>
          <a:prstGeom prst="rect">
            <a:avLst/>
          </a:prstGeom>
        </p:spPr>
      </p:pic>
      <p:sp>
        <p:nvSpPr>
          <p:cNvPr id="61" name="矩形: 圆角 60"/>
          <p:cNvSpPr/>
          <p:nvPr/>
        </p:nvSpPr>
        <p:spPr>
          <a:xfrm>
            <a:off x="4738324" y="3550910"/>
            <a:ext cx="2756094" cy="506131"/>
          </a:xfrm>
          <a:prstGeom prst="roundRect">
            <a:avLst>
              <a:gd name="adj" fmla="val 50000"/>
            </a:avLst>
          </a:prstGeom>
          <a:solidFill>
            <a:srgbClr val="2F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Text Box 12"/>
          <p:cNvSpPr txBox="1">
            <a:spLocks noChangeArrowheads="1"/>
          </p:cNvSpPr>
          <p:nvPr/>
        </p:nvSpPr>
        <p:spPr bwMode="auto">
          <a:xfrm>
            <a:off x="4595987" y="3657020"/>
            <a:ext cx="3040767" cy="30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院校合作 育才创新</a:t>
            </a:r>
            <a:endParaRPr kumimoji="1"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/private/var/folders/qc/284pp7d50rsdt_86hkk07x3w0000gn/T/com.kingsoft.wpsoffice.mac/picturecompress_20220815165802/output_139.pngoutput_139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079267" y="1236239"/>
            <a:ext cx="3879517" cy="2586732"/>
          </a:xfrm>
          <a:prstGeom prst="rect">
            <a:avLst/>
          </a:prstGeom>
        </p:spPr>
      </p:pic>
      <p:sp>
        <p:nvSpPr>
          <p:cNvPr id="66" name="矩形: 圆角 65"/>
          <p:cNvSpPr/>
          <p:nvPr/>
        </p:nvSpPr>
        <p:spPr>
          <a:xfrm>
            <a:off x="8626431" y="3550910"/>
            <a:ext cx="2756094" cy="506131"/>
          </a:xfrm>
          <a:prstGeom prst="roundRect">
            <a:avLst>
              <a:gd name="adj" fmla="val 50000"/>
            </a:avLst>
          </a:prstGeom>
          <a:solidFill>
            <a:srgbClr val="2F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8490932" y="3636972"/>
            <a:ext cx="3040767" cy="30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教育反哺 生态搭建</a:t>
            </a:r>
            <a:endParaRPr kumimoji="1"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73300" y="255316"/>
            <a:ext cx="7940040" cy="398780"/>
            <a:chOff x="3634" y="372"/>
            <a:chExt cx="12504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72"/>
              <a:ext cx="121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产学交叉，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育才创新，推动新工科建设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8265200" y="987520"/>
            <a:ext cx="3600000" cy="5516787"/>
            <a:chOff x="9398589" y="985320"/>
            <a:chExt cx="2478063" cy="5516787"/>
          </a:xfrm>
        </p:grpSpPr>
        <p:sp>
          <p:nvSpPr>
            <p:cNvPr id="39" name="矩形: 圆角 4"/>
            <p:cNvSpPr/>
            <p:nvPr/>
          </p:nvSpPr>
          <p:spPr>
            <a:xfrm>
              <a:off x="9405102" y="985320"/>
              <a:ext cx="2471550" cy="5514587"/>
            </a:xfrm>
            <a:prstGeom prst="roundRect">
              <a:avLst>
                <a:gd name="adj" fmla="val 797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40" name="矩形: 圆角 4"/>
            <p:cNvSpPr/>
            <p:nvPr/>
          </p:nvSpPr>
          <p:spPr>
            <a:xfrm>
              <a:off x="9398589" y="987520"/>
              <a:ext cx="2471550" cy="5514587"/>
            </a:xfrm>
            <a:prstGeom prst="roundRect">
              <a:avLst>
                <a:gd name="adj" fmla="val 797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noProof="1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17338" y="987520"/>
            <a:ext cx="3600000" cy="5516787"/>
            <a:chOff x="317338" y="987520"/>
            <a:chExt cx="2478063" cy="5516787"/>
          </a:xfrm>
        </p:grpSpPr>
        <p:sp>
          <p:nvSpPr>
            <p:cNvPr id="44" name="矩形: 圆角 4"/>
            <p:cNvSpPr/>
            <p:nvPr/>
          </p:nvSpPr>
          <p:spPr>
            <a:xfrm>
              <a:off x="323851" y="987520"/>
              <a:ext cx="2471550" cy="5514587"/>
            </a:xfrm>
            <a:prstGeom prst="roundRect">
              <a:avLst>
                <a:gd name="adj" fmla="val 797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45" name="矩形: 圆角 4"/>
            <p:cNvSpPr/>
            <p:nvPr/>
          </p:nvSpPr>
          <p:spPr>
            <a:xfrm>
              <a:off x="317338" y="989720"/>
              <a:ext cx="2471550" cy="5514587"/>
            </a:xfrm>
            <a:prstGeom prst="roundRect">
              <a:avLst>
                <a:gd name="adj" fmla="val 797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noProof="1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222689" y="987520"/>
            <a:ext cx="3600000" cy="5516787"/>
            <a:chOff x="9398589" y="985320"/>
            <a:chExt cx="2478063" cy="5516787"/>
          </a:xfrm>
        </p:grpSpPr>
        <p:sp>
          <p:nvSpPr>
            <p:cNvPr id="47" name="矩形: 圆角 4"/>
            <p:cNvSpPr/>
            <p:nvPr/>
          </p:nvSpPr>
          <p:spPr>
            <a:xfrm>
              <a:off x="9405102" y="985320"/>
              <a:ext cx="2471550" cy="5514587"/>
            </a:xfrm>
            <a:prstGeom prst="roundRect">
              <a:avLst>
                <a:gd name="adj" fmla="val 797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noProof="1"/>
            </a:p>
          </p:txBody>
        </p:sp>
        <p:sp>
          <p:nvSpPr>
            <p:cNvPr id="48" name="矩形: 圆角 4"/>
            <p:cNvSpPr/>
            <p:nvPr/>
          </p:nvSpPr>
          <p:spPr>
            <a:xfrm>
              <a:off x="9398589" y="987520"/>
              <a:ext cx="2471550" cy="5514587"/>
            </a:xfrm>
            <a:prstGeom prst="roundRect">
              <a:avLst>
                <a:gd name="adj" fmla="val 7970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noProof="1"/>
            </a:p>
          </p:txBody>
        </p:sp>
      </p:grpSp>
      <p:sp>
        <p:nvSpPr>
          <p:cNvPr id="58" name="矩形: 圆角 57"/>
          <p:cNvSpPr/>
          <p:nvPr/>
        </p:nvSpPr>
        <p:spPr>
          <a:xfrm>
            <a:off x="570931" y="1092827"/>
            <a:ext cx="3092814" cy="554097"/>
          </a:xfrm>
          <a:prstGeom prst="roundRect">
            <a:avLst/>
          </a:prstGeom>
          <a:solidFill>
            <a:srgbClr val="2F3E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927621" y="1093017"/>
            <a:ext cx="2369274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解决卡脖子难题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21907" y="1511794"/>
            <a:ext cx="3585969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创新突破元器件产业短板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制造国产元器件，推动国内半导体技术、元器件技术革新，激活现有产业局面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推动微型光谱仪民用化进程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突破现存光谱局限，极大节省成本提高效率，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使得光谱检测技术有望走进大众日常生活中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1" name="矩形: 圆角 60"/>
          <p:cNvSpPr/>
          <p:nvPr/>
        </p:nvSpPr>
        <p:spPr>
          <a:xfrm>
            <a:off x="4544863" y="1092827"/>
            <a:ext cx="3092813" cy="554097"/>
          </a:xfrm>
          <a:prstGeom prst="roundRect">
            <a:avLst/>
          </a:prstGeom>
          <a:solidFill>
            <a:srgbClr val="2F3E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4756150" y="1093470"/>
            <a:ext cx="27489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服务国家重大需求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: 圆角 98"/>
          <p:cNvSpPr/>
          <p:nvPr/>
        </p:nvSpPr>
        <p:spPr>
          <a:xfrm>
            <a:off x="8518793" y="1092827"/>
            <a:ext cx="3092814" cy="554097"/>
          </a:xfrm>
          <a:prstGeom prst="roundRect">
            <a:avLst/>
          </a:prstGeom>
          <a:solidFill>
            <a:srgbClr val="2F3E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8427085" y="1072515"/>
            <a:ext cx="33000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服务国民个性需求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231005" y="1511935"/>
            <a:ext cx="3559175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响应国家号召，实现技术创新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服务“十四五”规划明确提出的“加强高端科研仪器设备研发制造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推动科技与教育跨越式发展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坚持技术创新与教育引领，积极响应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科教兴国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科技强国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号召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8274662" y="1511794"/>
            <a:ext cx="3581076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助推成像方式的革新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技术成果将直接带来成像方式的革新，为国民生活与社会发展带来重大改变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提高国民生活质量和水平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应用覆盖医疗大健康、食品质量检测等热点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生活场景，助力国民健康绿色生活品质提升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灯片编号占位符 1"/>
          <p:cNvSpPr txBox="1"/>
          <p:nvPr/>
        </p:nvSpPr>
        <p:spPr>
          <a:xfrm>
            <a:off x="9350377" y="6489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273300" y="250910"/>
            <a:ext cx="7940040" cy="398780"/>
            <a:chOff x="3634" y="372"/>
            <a:chExt cx="12504" cy="628"/>
          </a:xfrm>
        </p:grpSpPr>
        <p:sp>
          <p:nvSpPr>
            <p:cNvPr id="6" name="等腰三角形 5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73" y="372"/>
              <a:ext cx="121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创造多方面、可持续的社会价值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10" name="图片 9" descr="/private/var/folders/qc/284pp7d50rsdt_86hkk07x3w0000gn/T/com.kingsoft.wpsoffice.mac/picturecompress_20220815165802/output_140.pngoutput_140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0660" y="173990"/>
            <a:ext cx="2061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项目意义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13" name="图片 12" descr="WechatIMG3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14" name="图片 13" descr="浙大logo"/>
            <p:cNvPicPr>
              <a:picLocks noChangeAspect="1"/>
            </p:cNvPicPr>
            <p:nvPr/>
          </p:nvPicPr>
          <p:blipFill>
            <a:blip r:embed="rId3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pic>
        <p:nvPicPr>
          <p:cNvPr id="2" name="图片 1" descr="/private/var/folders/qc/284pp7d50rsdt_86hkk07x3w0000gn/T/com.kingsoft.wpsoffice.mac/picturecompress_20220815165802/output_141.pngoutput_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" y="4525645"/>
            <a:ext cx="3408045" cy="1962785"/>
          </a:xfrm>
          <a:prstGeom prst="roundRect">
            <a:avLst/>
          </a:prstGeom>
        </p:spPr>
      </p:pic>
      <p:pic>
        <p:nvPicPr>
          <p:cNvPr id="9" name="图片 8" descr="/private/var/folders/qc/284pp7d50rsdt_86hkk07x3w0000gn/T/com.kingsoft.wpsoffice.mac/picturecompress_20220815165802/output_142.pngoutput_1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730" y="4525010"/>
            <a:ext cx="3441700" cy="1963420"/>
          </a:xfrm>
          <a:prstGeom prst="roundRect">
            <a:avLst/>
          </a:prstGeom>
        </p:spPr>
      </p:pic>
      <p:pic>
        <p:nvPicPr>
          <p:cNvPr id="15" name="图片 14" descr="/private/var/folders/qc/284pp7d50rsdt_86hkk07x3w0000gn/T/com.kingsoft.wpsoffice.mac/picturecompress_20220815165802/output_143.pngoutput_1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4535" y="4525645"/>
            <a:ext cx="3441065" cy="1964690"/>
          </a:xfrm>
          <a:prstGeom prst="round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private/var/folders/qc/284pp7d50rsdt_86hkk07x3w0000gn/T/com.kingsoft.wpsoffice.mac/picturecompress_20220815165802/output_1.pngoutput_1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94807" y="413365"/>
            <a:ext cx="9135138" cy="3774703"/>
          </a:xfrm>
          <a:prstGeom prst="rect">
            <a:avLst/>
          </a:prstGeom>
        </p:spPr>
      </p:pic>
      <p:sp>
        <p:nvSpPr>
          <p:cNvPr id="31" name="文本框 30" hidden="1"/>
          <p:cNvSpPr txBox="1"/>
          <p:nvPr/>
        </p:nvSpPr>
        <p:spPr>
          <a:xfrm>
            <a:off x="10311790" y="902336"/>
            <a:ext cx="1384995" cy="830997"/>
          </a:xfrm>
          <a:prstGeom prst="rect">
            <a:avLst/>
          </a:prstGeom>
          <a:effec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99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OPPOSans H"/>
                <a:ea typeface="OPPOSans H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dirty="0">
                <a:gradFill flip="none" rotWithShape="1">
                  <a:gsLst>
                    <a:gs pos="0">
                      <a:prstClr val="white"/>
                    </a:gs>
                    <a:gs pos="99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</a:rPr>
              <a:t>目录</a:t>
            </a:r>
            <a:endParaRPr lang="en-US" altLang="zh-CN" dirty="0">
              <a:gradFill flip="none" rotWithShape="1">
                <a:gsLst>
                  <a:gs pos="0">
                    <a:prstClr val="white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pic>
        <p:nvPicPr>
          <p:cNvPr id="75" name="图片 74" descr="/private/var/folders/qc/284pp7d50rsdt_86hkk07x3w0000gn/T/com.kingsoft.wpsoffice.mac/picturecompress_20220815165802/output_2.pngoutput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117" y="257307"/>
            <a:ext cx="1973642" cy="573537"/>
          </a:xfrm>
          <a:prstGeom prst="rect">
            <a:avLst/>
          </a:prstGeom>
        </p:spPr>
      </p:pic>
      <p:pic>
        <p:nvPicPr>
          <p:cNvPr id="82" name="图片 81" descr="/private/var/folders/qc/284pp7d50rsdt_86hkk07x3w0000gn/T/com.kingsoft.wpsoffice.mac/picturecompress_20220815165802/output_3.pngoutput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66484" y="5831701"/>
            <a:ext cx="791783" cy="730209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3325020" y="3429000"/>
            <a:ext cx="84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spc="300" dirty="0">
                <a:gradFill flip="none" rotWithShape="1">
                  <a:gsLst>
                    <a:gs pos="0">
                      <a:srgbClr val="C7D4ED"/>
                    </a:gs>
                    <a:gs pos="50000">
                      <a:srgbClr val="EAEFF9"/>
                    </a:gs>
                    <a:gs pos="100000">
                      <a:srgbClr val="AFC2E6"/>
                    </a:gs>
                  </a:gsLst>
                  <a:lin ang="18900000" scaled="1"/>
                  <a:tileRect/>
                </a:gradFill>
                <a:latin typeface="HGHX_CNKI" panose="02000500000000000000" pitchFamily="2" charset="-122"/>
                <a:ea typeface="HGHX_CNKI" panose="02000500000000000000" pitchFamily="2" charset="-122"/>
              </a:rPr>
              <a:t> Everything can be Sensed by Spectrum</a:t>
            </a:r>
            <a:endParaRPr lang="zh-CN" altLang="en-US" b="1" spc="300" dirty="0">
              <a:gradFill flip="none" rotWithShape="1">
                <a:gsLst>
                  <a:gs pos="0">
                    <a:srgbClr val="C7D4ED"/>
                  </a:gs>
                  <a:gs pos="50000">
                    <a:srgbClr val="EAEFF9"/>
                  </a:gs>
                  <a:gs pos="100000">
                    <a:srgbClr val="AFC2E6"/>
                  </a:gs>
                </a:gsLst>
                <a:lin ang="18900000" scaled="1"/>
                <a:tileRect/>
              </a:gradFill>
              <a:latin typeface="HGHX_CNKI" panose="02000500000000000000" pitchFamily="2" charset="-122"/>
              <a:ea typeface="HGHX_CNKI" panose="02000500000000000000" pitchFamily="2" charset="-122"/>
            </a:endParaRPr>
          </a:p>
        </p:txBody>
      </p:sp>
      <p:pic>
        <p:nvPicPr>
          <p:cNvPr id="6" name="图片 5" descr="/private/var/folders/qc/284pp7d50rsdt_86hkk07x3w0000gn/T/com.kingsoft.wpsoffice.mac/picturecompress_20220815165802/output_4.pngoutput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886" y="6030767"/>
            <a:ext cx="6421948" cy="61078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482886" y="4189021"/>
            <a:ext cx="9238333" cy="1380786"/>
            <a:chOff x="3106067" y="3483162"/>
            <a:chExt cx="9238333" cy="1380786"/>
          </a:xfrm>
        </p:grpSpPr>
        <p:sp>
          <p:nvSpPr>
            <p:cNvPr id="11" name="圆角矩形 15"/>
            <p:cNvSpPr/>
            <p:nvPr/>
          </p:nvSpPr>
          <p:spPr>
            <a:xfrm>
              <a:off x="3106067" y="3483162"/>
              <a:ext cx="8342880" cy="1380786"/>
            </a:xfrm>
            <a:prstGeom prst="roundRect">
              <a:avLst>
                <a:gd name="adj" fmla="val 8184"/>
              </a:avLst>
            </a:prstGeom>
            <a:solidFill>
              <a:schemeClr val="accent3">
                <a:lumMod val="60000"/>
                <a:lumOff val="4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869690" y="3509010"/>
              <a:ext cx="847471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第八届中国国际“互联网</a:t>
              </a:r>
              <a:r>
                <a:rPr lang="en-US" altLang="zh-CN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+</a:t>
              </a:r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”大学生创新创业大赛</a:t>
              </a:r>
              <a:endParaRPr lang="en-US" altLang="zh-CN" sz="2400" spc="3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高教主赛道</a:t>
              </a:r>
              <a:r>
                <a:rPr lang="en-US" altLang="zh-CN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 </a:t>
              </a:r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本科生</a:t>
              </a:r>
              <a:r>
                <a:rPr lang="en-US" altLang="zh-CN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 </a:t>
              </a:r>
              <a:r>
                <a:rPr lang="zh-CN" altLang="en-US" sz="2400" spc="300" dirty="0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方正姚体" panose="02010601030101010101" pitchFamily="2" charset="-122"/>
                  <a:ea typeface="方正姚体" panose="02010601030101010101" pitchFamily="2" charset="-122"/>
                </a:rPr>
                <a:t>初创组</a:t>
              </a:r>
              <a:endParaRPr lang="zh-CN" altLang="en-US" sz="2400" spc="3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pic>
          <p:nvPicPr>
            <p:cNvPr id="72" name="图片 71" descr="图片包含 室内, 餐桌, 就坐&#10;&#10;描述已自动生成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362409" y="3714306"/>
              <a:ext cx="559026" cy="310570"/>
            </a:xfrm>
            <a:prstGeom prst="rect">
              <a:avLst/>
            </a:prstGeom>
          </p:spPr>
        </p:pic>
      </p:grpSp>
      <p:pic>
        <p:nvPicPr>
          <p:cNvPr id="5" name="图片 4" descr="/private/var/folders/qc/284pp7d50rsdt_86hkk07x3w0000gn/T/com.kingsoft.wpsoffice.mac/picturecompress_20220815165802/output_5.pngoutput_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8101" y="286265"/>
            <a:ext cx="1637665" cy="5156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: 圆角 1"/>
          <p:cNvSpPr/>
          <p:nvPr/>
        </p:nvSpPr>
        <p:spPr>
          <a:xfrm>
            <a:off x="7073265" y="927610"/>
            <a:ext cx="4748095" cy="2211705"/>
          </a:xfrm>
          <a:prstGeom prst="roundRect">
            <a:avLst>
              <a:gd name="adj" fmla="val 10517"/>
            </a:avLst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innerShdw blurRad="63500" dist="101600" dir="13500000">
              <a:srgbClr val="D1D9E6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 descr="/private/var/folders/qc/284pp7d50rsdt_86hkk07x3w0000gn/T/com.kingsoft.wpsoffice.mac/picturecompress_20220815165802/output_18.pngoutput_18"/>
          <p:cNvPicPr>
            <a:picLocks noChangeAspect="1"/>
          </p:cNvPicPr>
          <p:nvPr/>
        </p:nvPicPr>
        <p:blipFill rotWithShape="1">
          <a:blip r:embed="rId2"/>
          <a:srcRect l="17472" t="17984" r="18276" b="66822"/>
          <a:stretch>
            <a:fillRect/>
          </a:stretch>
        </p:blipFill>
        <p:spPr>
          <a:xfrm>
            <a:off x="191602" y="406395"/>
            <a:ext cx="2255803" cy="54110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387248" y="1162202"/>
            <a:ext cx="4120128" cy="1742520"/>
            <a:chOff x="7476396" y="1105406"/>
            <a:chExt cx="4120128" cy="174252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396" y="1105406"/>
              <a:ext cx="1323691" cy="1705113"/>
            </a:xfrm>
            <a:prstGeom prst="roundRect">
              <a:avLst>
                <a:gd name="adj" fmla="val 11393"/>
              </a:avLst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文本框 25"/>
            <p:cNvSpPr txBox="1"/>
            <p:nvPr/>
          </p:nvSpPr>
          <p:spPr>
            <a:xfrm>
              <a:off x="8962943" y="1771483"/>
              <a:ext cx="2633581" cy="1076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中国科学院化学物理研究员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中科院院士 </a:t>
              </a:r>
              <a:endParaRPr lang="zh-CN" altLang="en-US" sz="16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48140" y="1280160"/>
              <a:ext cx="1234609" cy="460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李灿</a:t>
              </a:r>
              <a:endParaRPr lang="zh-CN" altLang="en-US" sz="2400" dirty="0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4"/>
            <a:srcRect l="6502" t="19141" r="5960" b="20919"/>
            <a:stretch>
              <a:fillRect/>
            </a:stretch>
          </p:blipFill>
          <p:spPr>
            <a:xfrm>
              <a:off x="9749567" y="1328450"/>
              <a:ext cx="1703233" cy="36179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69997" y="761969"/>
            <a:ext cx="6829242" cy="2903270"/>
            <a:chOff x="7525923" y="4087109"/>
            <a:chExt cx="4393901" cy="3302104"/>
          </a:xfrm>
        </p:grpSpPr>
        <p:sp>
          <p:nvSpPr>
            <p:cNvPr id="30" name="文本框 29"/>
            <p:cNvSpPr txBox="1"/>
            <p:nvPr/>
          </p:nvSpPr>
          <p:spPr>
            <a:xfrm>
              <a:off x="7655016" y="4331345"/>
              <a:ext cx="4153952" cy="2134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b="1" spc="16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光谱是</a:t>
              </a:r>
              <a:r>
                <a:rPr lang="zh-CN" altLang="en-US" b="1" spc="16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最基础的支撑</a:t>
              </a:r>
              <a:r>
                <a:rPr lang="zh-CN" altLang="en-US" b="1" spc="16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的科学。现在的各个领域都离不开光谱，</a:t>
              </a:r>
              <a:r>
                <a:rPr lang="zh-CN" altLang="en-US" sz="2000" b="1" spc="16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在微观上了解分子的层次和机理，必须要依靠光谱技术</a:t>
              </a:r>
              <a:r>
                <a:rPr lang="zh-CN" altLang="en-US" b="1" spc="16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b="1" spc="16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525923" y="4087109"/>
              <a:ext cx="555417" cy="178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 b="1" spc="600" dirty="0">
                  <a:solidFill>
                    <a:srgbClr val="2F3E7A">
                      <a:alpha val="16000"/>
                    </a:srgbClr>
                  </a:solidFill>
                  <a:latin typeface="+mn-ea"/>
                </a:rPr>
                <a:t>“</a:t>
              </a:r>
              <a:endParaRPr lang="zh-CN" altLang="en-US" sz="9600" b="1" spc="600" dirty="0">
                <a:solidFill>
                  <a:srgbClr val="2F3E7A">
                    <a:alpha val="16000"/>
                  </a:srgbClr>
                </a:solidFill>
                <a:latin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1364407" y="5605299"/>
              <a:ext cx="555417" cy="178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b="1" spc="600" dirty="0">
                  <a:solidFill>
                    <a:srgbClr val="2F3E7A">
                      <a:alpha val="16000"/>
                    </a:srgbClr>
                  </a:solidFill>
                  <a:latin typeface="+mn-ea"/>
                </a:rPr>
                <a:t>”</a:t>
              </a:r>
              <a:endParaRPr lang="zh-CN" altLang="en-US" sz="9600" b="1" spc="600" dirty="0">
                <a:solidFill>
                  <a:srgbClr val="2F3E7A">
                    <a:alpha val="16000"/>
                  </a:srgbClr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142930" y="3536320"/>
            <a:ext cx="2678430" cy="2915285"/>
            <a:chOff x="9088755" y="3372485"/>
            <a:chExt cx="2678430" cy="2915285"/>
          </a:xfrm>
        </p:grpSpPr>
        <p:grpSp>
          <p:nvGrpSpPr>
            <p:cNvPr id="56" name="组合 55"/>
            <p:cNvGrpSpPr/>
            <p:nvPr/>
          </p:nvGrpSpPr>
          <p:grpSpPr>
            <a:xfrm>
              <a:off x="9088755" y="3372485"/>
              <a:ext cx="2678430" cy="2915285"/>
              <a:chOff x="3172" y="-4508"/>
              <a:chExt cx="4342" cy="4342"/>
            </a:xfrm>
          </p:grpSpPr>
          <p:sp>
            <p:nvSpPr>
              <p:cNvPr id="57" name="矩形: 圆角 30"/>
              <p:cNvSpPr/>
              <p:nvPr/>
            </p:nvSpPr>
            <p:spPr>
              <a:xfrm>
                <a:off x="3172" y="-4508"/>
                <a:ext cx="4342" cy="4342"/>
              </a:xfrm>
              <a:prstGeom prst="roundRect">
                <a:avLst>
                  <a:gd name="adj" fmla="val 12865"/>
                </a:avLst>
              </a:prstGeom>
              <a:solidFill>
                <a:srgbClr val="EBEEF3"/>
              </a:solidFill>
              <a:ln>
                <a:noFill/>
              </a:ln>
              <a:effectLst>
                <a:outerShdw blurRad="127000" dist="1270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: 圆角 31"/>
              <p:cNvSpPr/>
              <p:nvPr/>
            </p:nvSpPr>
            <p:spPr>
              <a:xfrm>
                <a:off x="3172" y="-4508"/>
                <a:ext cx="4342" cy="4342"/>
              </a:xfrm>
              <a:prstGeom prst="roundRect">
                <a:avLst>
                  <a:gd name="adj" fmla="val 9388"/>
                </a:avLst>
              </a:prstGeom>
              <a:solidFill>
                <a:srgbClr val="EBEEF3"/>
              </a:solidFill>
              <a:ln>
                <a:noFill/>
              </a:ln>
              <a:effectLst>
                <a:outerShdw blurRad="127000" dist="1270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Rectangle 55"/>
            <p:cNvSpPr/>
            <p:nvPr/>
          </p:nvSpPr>
          <p:spPr>
            <a:xfrm>
              <a:off x="9243378" y="3534967"/>
              <a:ext cx="2369185" cy="46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军事高光谱侦察</a:t>
              </a:r>
              <a:endParaRPr lang="en-GB" sz="24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210993" y="4097613"/>
              <a:ext cx="2433955" cy="1849078"/>
              <a:chOff x="9150985" y="4097613"/>
              <a:chExt cx="2433955" cy="1849078"/>
            </a:xfrm>
          </p:grpSpPr>
          <p:pic>
            <p:nvPicPr>
              <p:cNvPr id="6" name="图片 5" descr="图片包含 草, 汽车, 户外, 交通&#10;&#10;描述已自动生成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539" r="5917"/>
              <a:stretch>
                <a:fillRect/>
              </a:stretch>
            </p:blipFill>
            <p:spPr>
              <a:xfrm>
                <a:off x="9150985" y="4097613"/>
                <a:ext cx="1243330" cy="1844378"/>
              </a:xfrm>
              <a:prstGeom prst="rect">
                <a:avLst/>
              </a:prstGeom>
            </p:spPr>
          </p:pic>
          <p:pic>
            <p:nvPicPr>
              <p:cNvPr id="7" name="图片 6" descr="图片包含 水, 男人, 夜空, 大&#10;&#10;描述已自动生成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00" r="25000"/>
              <a:stretch>
                <a:fillRect/>
              </a:stretch>
            </p:blipFill>
            <p:spPr>
              <a:xfrm>
                <a:off x="10341610" y="4097613"/>
                <a:ext cx="1243330" cy="1849078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/>
        </p:nvGrpSpPr>
        <p:grpSpPr>
          <a:xfrm>
            <a:off x="6178984" y="3536320"/>
            <a:ext cx="2692400" cy="2915285"/>
            <a:chOff x="6180455" y="3372485"/>
            <a:chExt cx="2692400" cy="2915285"/>
          </a:xfrm>
        </p:grpSpPr>
        <p:grpSp>
          <p:nvGrpSpPr>
            <p:cNvPr id="53" name="组合 52"/>
            <p:cNvGrpSpPr/>
            <p:nvPr/>
          </p:nvGrpSpPr>
          <p:grpSpPr>
            <a:xfrm>
              <a:off x="6180455" y="3372485"/>
              <a:ext cx="2692400" cy="2915285"/>
              <a:chOff x="3172" y="-4508"/>
              <a:chExt cx="4342" cy="4342"/>
            </a:xfrm>
          </p:grpSpPr>
          <p:sp>
            <p:nvSpPr>
              <p:cNvPr id="54" name="矩形: 圆角 30"/>
              <p:cNvSpPr/>
              <p:nvPr/>
            </p:nvSpPr>
            <p:spPr>
              <a:xfrm>
                <a:off x="3172" y="-4508"/>
                <a:ext cx="4342" cy="4342"/>
              </a:xfrm>
              <a:prstGeom prst="roundRect">
                <a:avLst>
                  <a:gd name="adj" fmla="val 12865"/>
                </a:avLst>
              </a:prstGeom>
              <a:solidFill>
                <a:srgbClr val="EBEEF3"/>
              </a:solidFill>
              <a:ln>
                <a:noFill/>
              </a:ln>
              <a:effectLst>
                <a:outerShdw blurRad="127000" dist="1270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: 圆角 31"/>
              <p:cNvSpPr/>
              <p:nvPr/>
            </p:nvSpPr>
            <p:spPr>
              <a:xfrm>
                <a:off x="3172" y="-4508"/>
                <a:ext cx="4342" cy="4342"/>
              </a:xfrm>
              <a:prstGeom prst="roundRect">
                <a:avLst>
                  <a:gd name="adj" fmla="val 9388"/>
                </a:avLst>
              </a:prstGeom>
              <a:solidFill>
                <a:srgbClr val="EBEEF3"/>
              </a:solidFill>
              <a:ln>
                <a:noFill/>
              </a:ln>
              <a:effectLst>
                <a:outerShdw blurRad="127000" dist="1270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Rectangle 55"/>
            <p:cNvSpPr/>
            <p:nvPr/>
          </p:nvSpPr>
          <p:spPr>
            <a:xfrm>
              <a:off x="6342698" y="3534967"/>
              <a:ext cx="2367915" cy="46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航天高光谱遥感</a:t>
              </a:r>
              <a:endParaRPr lang="en-GB" sz="24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293485" y="4097613"/>
              <a:ext cx="2466340" cy="1847063"/>
              <a:chOff x="6284595" y="4097613"/>
              <a:chExt cx="2466340" cy="1847063"/>
            </a:xfrm>
          </p:grpSpPr>
          <p:pic>
            <p:nvPicPr>
              <p:cNvPr id="9" name="图片 8" descr="飞机在飞行&#10;&#10;中度可信度描述已自动生成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54" r="25054"/>
              <a:stretch>
                <a:fillRect/>
              </a:stretch>
            </p:blipFill>
            <p:spPr>
              <a:xfrm>
                <a:off x="6284595" y="4097613"/>
                <a:ext cx="1355725" cy="1836321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00" r="18700"/>
              <a:stretch>
                <a:fillRect/>
              </a:stretch>
            </p:blipFill>
            <p:spPr>
              <a:xfrm>
                <a:off x="7522210" y="4097613"/>
                <a:ext cx="1228725" cy="1847063"/>
              </a:xfrm>
              <a:prstGeom prst="rect">
                <a:avLst/>
              </a:prstGeom>
            </p:spPr>
          </p:pic>
        </p:grpSp>
      </p:grpSp>
      <p:grpSp>
        <p:nvGrpSpPr>
          <p:cNvPr id="4" name="组合 3"/>
          <p:cNvGrpSpPr/>
          <p:nvPr/>
        </p:nvGrpSpPr>
        <p:grpSpPr>
          <a:xfrm>
            <a:off x="323484" y="3536320"/>
            <a:ext cx="2633980" cy="2915285"/>
            <a:chOff x="522605" y="3372485"/>
            <a:chExt cx="2633980" cy="2915285"/>
          </a:xfrm>
        </p:grpSpPr>
        <p:grpSp>
          <p:nvGrpSpPr>
            <p:cNvPr id="41" name="组合 40"/>
            <p:cNvGrpSpPr/>
            <p:nvPr/>
          </p:nvGrpSpPr>
          <p:grpSpPr>
            <a:xfrm>
              <a:off x="522605" y="3372485"/>
              <a:ext cx="2633980" cy="2915285"/>
              <a:chOff x="3172" y="-4508"/>
              <a:chExt cx="4342" cy="4342"/>
            </a:xfrm>
          </p:grpSpPr>
          <p:sp>
            <p:nvSpPr>
              <p:cNvPr id="48" name="矩形: 圆角 30"/>
              <p:cNvSpPr/>
              <p:nvPr/>
            </p:nvSpPr>
            <p:spPr>
              <a:xfrm>
                <a:off x="3172" y="-4508"/>
                <a:ext cx="4342" cy="4342"/>
              </a:xfrm>
              <a:prstGeom prst="roundRect">
                <a:avLst>
                  <a:gd name="adj" fmla="val 12865"/>
                </a:avLst>
              </a:prstGeom>
              <a:solidFill>
                <a:srgbClr val="EBEEF3"/>
              </a:solidFill>
              <a:ln>
                <a:noFill/>
              </a:ln>
              <a:effectLst>
                <a:outerShdw blurRad="127000" dist="1270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: 圆角 31"/>
              <p:cNvSpPr/>
              <p:nvPr/>
            </p:nvSpPr>
            <p:spPr>
              <a:xfrm>
                <a:off x="3172" y="-4508"/>
                <a:ext cx="4342" cy="4342"/>
              </a:xfrm>
              <a:prstGeom prst="roundRect">
                <a:avLst>
                  <a:gd name="adj" fmla="val 9388"/>
                </a:avLst>
              </a:prstGeom>
              <a:solidFill>
                <a:srgbClr val="EBEEF3"/>
              </a:solidFill>
              <a:ln>
                <a:noFill/>
              </a:ln>
              <a:effectLst>
                <a:outerShdw blurRad="127000" dist="1270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Rectangle 55"/>
            <p:cNvSpPr/>
            <p:nvPr/>
          </p:nvSpPr>
          <p:spPr>
            <a:xfrm>
              <a:off x="620395" y="3554439"/>
              <a:ext cx="2438400" cy="46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高光谱精准农业</a:t>
              </a:r>
              <a:endParaRPr lang="en-GB" sz="24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"/>
            <a:stretch>
              <a:fillRect/>
            </a:stretch>
          </p:blipFill>
          <p:spPr>
            <a:xfrm>
              <a:off x="604838" y="4097613"/>
              <a:ext cx="2469515" cy="1835649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3229009" y="3536320"/>
            <a:ext cx="2678430" cy="2915285"/>
            <a:chOff x="3329305" y="3372485"/>
            <a:chExt cx="2678430" cy="2915285"/>
          </a:xfrm>
        </p:grpSpPr>
        <p:grpSp>
          <p:nvGrpSpPr>
            <p:cNvPr id="50" name="组合 49"/>
            <p:cNvGrpSpPr/>
            <p:nvPr/>
          </p:nvGrpSpPr>
          <p:grpSpPr>
            <a:xfrm>
              <a:off x="3329305" y="3372485"/>
              <a:ext cx="2678430" cy="2915285"/>
              <a:chOff x="3172" y="-4508"/>
              <a:chExt cx="4342" cy="4342"/>
            </a:xfrm>
          </p:grpSpPr>
          <p:sp>
            <p:nvSpPr>
              <p:cNvPr id="51" name="矩形: 圆角 30"/>
              <p:cNvSpPr/>
              <p:nvPr/>
            </p:nvSpPr>
            <p:spPr>
              <a:xfrm>
                <a:off x="3172" y="-4508"/>
                <a:ext cx="4342" cy="4342"/>
              </a:xfrm>
              <a:prstGeom prst="roundRect">
                <a:avLst>
                  <a:gd name="adj" fmla="val 12865"/>
                </a:avLst>
              </a:prstGeom>
              <a:solidFill>
                <a:srgbClr val="EBEEF3"/>
              </a:solidFill>
              <a:ln>
                <a:noFill/>
              </a:ln>
              <a:effectLst>
                <a:outerShdw blurRad="127000" dist="1270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: 圆角 31"/>
              <p:cNvSpPr/>
              <p:nvPr/>
            </p:nvSpPr>
            <p:spPr>
              <a:xfrm>
                <a:off x="3172" y="-4508"/>
                <a:ext cx="4342" cy="4342"/>
              </a:xfrm>
              <a:prstGeom prst="roundRect">
                <a:avLst>
                  <a:gd name="adj" fmla="val 9388"/>
                </a:avLst>
              </a:prstGeom>
              <a:solidFill>
                <a:srgbClr val="EBEEF3"/>
              </a:solidFill>
              <a:ln>
                <a:noFill/>
              </a:ln>
              <a:effectLst>
                <a:outerShdw blurRad="127000" dist="1270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Rectangle 55"/>
            <p:cNvSpPr/>
            <p:nvPr/>
          </p:nvSpPr>
          <p:spPr>
            <a:xfrm>
              <a:off x="3484563" y="3534967"/>
              <a:ext cx="2367915" cy="46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高光谱医疗成像</a:t>
              </a:r>
              <a:endParaRPr lang="en-GB" sz="24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47" name="Picture 4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5" t="32343" r="25087" b="4121"/>
            <a:stretch>
              <a:fillRect/>
            </a:stretch>
          </p:blipFill>
          <p:spPr bwMode="auto">
            <a:xfrm>
              <a:off x="3448685" y="4097613"/>
              <a:ext cx="2439670" cy="182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文本框 80"/>
          <p:cNvSpPr txBox="1"/>
          <p:nvPr/>
        </p:nvSpPr>
        <p:spPr>
          <a:xfrm>
            <a:off x="200660" y="17399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光谱应用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2290445" y="274948"/>
            <a:ext cx="7510780" cy="398780"/>
            <a:chOff x="3661" y="372"/>
            <a:chExt cx="11828" cy="628"/>
          </a:xfrm>
        </p:grpSpPr>
        <p:sp>
          <p:nvSpPr>
            <p:cNvPr id="83" name="等腰三角形 82"/>
            <p:cNvSpPr/>
            <p:nvPr/>
          </p:nvSpPr>
          <p:spPr>
            <a:xfrm rot="5400000">
              <a:off x="3633" y="489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973" y="372"/>
              <a:ext cx="115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光谱技术成为视觉成像的发展引擎，赋能多个领域</a:t>
              </a:r>
              <a:endParaRPr lang="zh-CN" altLang="en-US" sz="20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59" name="图片 58" descr="WechatIMG30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60" name="图片 59" descr="浙大logo"/>
            <p:cNvPicPr>
              <a:picLocks noChangeAspect="1"/>
            </p:cNvPicPr>
            <p:nvPr/>
          </p:nvPicPr>
          <p:blipFill>
            <a:blip r:embed="rId12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/private/var/folders/qc/284pp7d50rsdt_86hkk07x3w0000gn/T/com.kingsoft.wpsoffice.mac/picturecompress_20220815165802/output_19.pngoutput_19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53615" y="1114353"/>
            <a:ext cx="2608580" cy="5334226"/>
            <a:chOff x="369281" y="1109846"/>
            <a:chExt cx="2608580" cy="5334226"/>
          </a:xfrm>
        </p:grpSpPr>
        <p:grpSp>
          <p:nvGrpSpPr>
            <p:cNvPr id="2" name="组合 1"/>
            <p:cNvGrpSpPr/>
            <p:nvPr/>
          </p:nvGrpSpPr>
          <p:grpSpPr>
            <a:xfrm>
              <a:off x="369281" y="1109846"/>
              <a:ext cx="2608580" cy="3589881"/>
              <a:chOff x="422275" y="1109846"/>
              <a:chExt cx="2608580" cy="3589881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422275" y="1109846"/>
                <a:ext cx="2574925" cy="3589881"/>
                <a:chOff x="665" y="1640"/>
                <a:chExt cx="3938" cy="5396"/>
              </a:xfrm>
            </p:grpSpPr>
            <p:sp>
              <p:nvSpPr>
                <p:cNvPr id="116" name="矩形: 圆角 109"/>
                <p:cNvSpPr/>
                <p:nvPr/>
              </p:nvSpPr>
              <p:spPr>
                <a:xfrm rot="20922888">
                  <a:off x="665" y="1644"/>
                  <a:ext cx="3378" cy="5017"/>
                </a:xfrm>
                <a:prstGeom prst="roundRect">
                  <a:avLst>
                    <a:gd name="adj" fmla="val 6738"/>
                  </a:avLst>
                </a:prstGeom>
                <a:solidFill>
                  <a:srgbClr val="D1D9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7" name="矩形: 圆角 111"/>
                <p:cNvSpPr/>
                <p:nvPr/>
              </p:nvSpPr>
              <p:spPr>
                <a:xfrm>
                  <a:off x="843" y="1640"/>
                  <a:ext cx="3761" cy="5396"/>
                </a:xfrm>
                <a:prstGeom prst="roundRect">
                  <a:avLst>
                    <a:gd name="adj" fmla="val 6738"/>
                  </a:avLst>
                </a:prstGeom>
                <a:blipFill dpi="0" rotWithShape="1">
                  <a:blip r:embed="rId2">
                    <a:alphaModFix amt="80000"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artisticBlur radius="20"/>
                            </a14:imgEffect>
                            <a14:imgEffect>
                              <a14:brightnessContrast bright="5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>
                    <a:fillRect l="-22766" t="-30401" r="-387739" b="-69739"/>
                  </a:stretch>
                </a:blipFill>
                <a:ln>
                  <a:noFill/>
                </a:ln>
                <a:effectLst>
                  <a:outerShdw blurRad="152400" dist="88900" dir="5400000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29" name="组合 128"/>
              <p:cNvGrpSpPr/>
              <p:nvPr/>
            </p:nvGrpSpPr>
            <p:grpSpPr>
              <a:xfrm>
                <a:off x="532130" y="1431733"/>
                <a:ext cx="2498725" cy="3010097"/>
                <a:chOff x="838" y="1980"/>
                <a:chExt cx="3935" cy="4657"/>
              </a:xfrm>
            </p:grpSpPr>
            <p:sp>
              <p:nvSpPr>
                <p:cNvPr id="65" name="文本框 64"/>
                <p:cNvSpPr txBox="1"/>
                <p:nvPr/>
              </p:nvSpPr>
              <p:spPr>
                <a:xfrm>
                  <a:off x="838" y="5223"/>
                  <a:ext cx="3935" cy="1414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40000"/>
                    </a:lnSpc>
                  </a:pPr>
                  <a:r>
                    <a:rPr kumimoji="0" lang="zh-CN" altLang="en-US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国内市场规模</a:t>
                  </a:r>
                  <a:r>
                    <a:rPr kumimoji="0" lang="en-US" altLang="zh-CN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665</a:t>
                  </a: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亿</a:t>
                  </a: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元</a:t>
                  </a:r>
                  <a:r>
                    <a:rPr kumimoji="0" lang="zh-CN" altLang="en-US" i="0" u="none" strike="noStrike" kern="120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平均年增速</a:t>
                  </a:r>
                  <a:r>
                    <a:rPr lang="zh-CN" altLang="en-US" b="1" dirty="0"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逾</a:t>
                  </a:r>
                  <a:r>
                    <a:rPr lang="en-US" altLang="zh-CN" b="1" dirty="0"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15%</a:t>
                  </a:r>
                  <a:r>
                    <a:rPr lang="en-US" altLang="zh-CN" sz="1400" b="1" baseline="70000" dirty="0"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baseline="70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4" name="文本框 153"/>
                <p:cNvSpPr txBox="1"/>
                <p:nvPr/>
              </p:nvSpPr>
              <p:spPr>
                <a:xfrm>
                  <a:off x="2226" y="4426"/>
                  <a:ext cx="1212" cy="485"/>
                </a:xfrm>
                <a:prstGeom prst="rect">
                  <a:avLst/>
                </a:prstGeom>
                <a:effectLst/>
              </p:spPr>
              <p:txBody>
                <a:bodyPr wrap="none" lIns="0" tIns="0" rIns="0" bIns="0">
                  <a:noAutofit/>
                </a:bodyPr>
                <a:lstStyle>
                  <a:defPPr>
                    <a:defRPr lang="zh-CN"/>
                  </a:defPPr>
                  <a:lvl1pPr marR="0" lvl="0" indent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 kumimoji="0" sz="2800" b="0" i="0" u="none" strike="noStrike" cap="none" spc="0" normalizeH="0" baseline="0">
                      <a:ln>
                        <a:noFill/>
                      </a:ln>
                      <a:gradFill flip="none" rotWithShape="1">
                        <a:gsLst>
                          <a:gs pos="0">
                            <a:prstClr val="white"/>
                          </a:gs>
                          <a:gs pos="99000">
                            <a:schemeClr val="accent1">
                              <a:lumMod val="60000"/>
                              <a:lumOff val="40000"/>
                            </a:schemeClr>
                          </a:gs>
                        </a:gsLst>
                        <a:lin ang="2700000" scaled="1"/>
                        <a:tileRect/>
                      </a:gradFill>
                      <a:effectLst/>
                      <a:uLnTx/>
                      <a:uFillTx/>
                      <a:latin typeface="OPPOSans H"/>
                      <a:ea typeface="OPPOSans H"/>
                      <a:cs typeface="阿里巴巴普惠体 Medium" panose="00020600040101010101" pitchFamily="18" charset="-122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F3E7A"/>
                      </a:solidFill>
                      <a:effectLst/>
                      <a:uLnTx/>
                      <a:uFillTx/>
                      <a:latin typeface="微软雅黑 Bold"/>
                      <a:ea typeface="微软雅黑 Bold"/>
                      <a:sym typeface="Arial" panose="020B0604020202020204"/>
                    </a:rPr>
                    <a:t>高光谱食品检测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3E7A"/>
                    </a:solidFill>
                    <a:effectLst/>
                    <a:uLnTx/>
                    <a:uFillTx/>
                    <a:latin typeface="微软雅黑 Bold"/>
                    <a:ea typeface="微软雅黑 Bold"/>
                    <a:sym typeface="Arial" panose="020B0604020202020204"/>
                  </a:endParaRPr>
                </a:p>
              </p:txBody>
            </p:sp>
            <p:pic>
              <p:nvPicPr>
                <p:cNvPr id="155" name="Picture 147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462" t="-816" r="7472" b="816"/>
                <a:stretch>
                  <a:fillRect/>
                </a:stretch>
              </p:blipFill>
              <p:spPr bwMode="auto">
                <a:xfrm>
                  <a:off x="1679" y="1980"/>
                  <a:ext cx="2169" cy="2169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73" name="矩形: 圆角 1"/>
            <p:cNvSpPr/>
            <p:nvPr/>
          </p:nvSpPr>
          <p:spPr>
            <a:xfrm>
              <a:off x="473103" y="5304247"/>
              <a:ext cx="2367280" cy="1139190"/>
            </a:xfrm>
            <a:prstGeom prst="roundRect">
              <a:avLst>
                <a:gd name="adj" fmla="val 10517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9" name="组合 158"/>
            <p:cNvGrpSpPr/>
            <p:nvPr/>
          </p:nvGrpSpPr>
          <p:grpSpPr>
            <a:xfrm>
              <a:off x="713768" y="5334727"/>
              <a:ext cx="1885950" cy="1109345"/>
              <a:chOff x="679263" y="5465397"/>
              <a:chExt cx="1886205" cy="1109258"/>
            </a:xfrm>
          </p:grpSpPr>
          <p:pic>
            <p:nvPicPr>
              <p:cNvPr id="161" name="图片 160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08" t="4405" r="6171" b="79084"/>
              <a:stretch>
                <a:fillRect/>
              </a:stretch>
            </p:blipFill>
            <p:spPr>
              <a:xfrm>
                <a:off x="705461" y="5465397"/>
                <a:ext cx="1833809" cy="525407"/>
              </a:xfrm>
              <a:prstGeom prst="rect">
                <a:avLst/>
              </a:prstGeom>
            </p:spPr>
          </p:pic>
          <p:pic>
            <p:nvPicPr>
              <p:cNvPr id="162" name="图片 16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08" t="30297" r="6171" b="53453"/>
              <a:stretch>
                <a:fillRect/>
              </a:stretch>
            </p:blipFill>
            <p:spPr>
              <a:xfrm>
                <a:off x="679263" y="6042794"/>
                <a:ext cx="1886205" cy="531861"/>
              </a:xfrm>
              <a:prstGeom prst="rect">
                <a:avLst/>
              </a:prstGeom>
            </p:spPr>
          </p:pic>
        </p:grpSp>
        <p:grpSp>
          <p:nvGrpSpPr>
            <p:cNvPr id="165" name="组合 164"/>
            <p:cNvGrpSpPr/>
            <p:nvPr/>
          </p:nvGrpSpPr>
          <p:grpSpPr>
            <a:xfrm rot="5400000">
              <a:off x="1559588" y="4909277"/>
              <a:ext cx="194310" cy="316865"/>
              <a:chOff x="2434377" y="3341562"/>
              <a:chExt cx="173578" cy="174875"/>
            </a:xfr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grpSpPr>
          <p:sp>
            <p:nvSpPr>
              <p:cNvPr id="166" name="箭头: V 形 165"/>
              <p:cNvSpPr/>
              <p:nvPr/>
            </p:nvSpPr>
            <p:spPr>
              <a:xfrm>
                <a:off x="2434377" y="3341562"/>
                <a:ext cx="100553" cy="174875"/>
              </a:xfrm>
              <a:prstGeom prst="chevron">
                <a:avLst>
                  <a:gd name="adj" fmla="val 596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7" name="箭头: V 形 166"/>
              <p:cNvSpPr/>
              <p:nvPr/>
            </p:nvSpPr>
            <p:spPr>
              <a:xfrm>
                <a:off x="2507402" y="3341562"/>
                <a:ext cx="100553" cy="174875"/>
              </a:xfrm>
              <a:prstGeom prst="chevron">
                <a:avLst>
                  <a:gd name="adj" fmla="val 596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302793" y="1114353"/>
            <a:ext cx="2704465" cy="5366997"/>
            <a:chOff x="3348990" y="1087870"/>
            <a:chExt cx="2704465" cy="5366997"/>
          </a:xfrm>
        </p:grpSpPr>
        <p:grpSp>
          <p:nvGrpSpPr>
            <p:cNvPr id="128" name="组合 127"/>
            <p:cNvGrpSpPr/>
            <p:nvPr/>
          </p:nvGrpSpPr>
          <p:grpSpPr>
            <a:xfrm>
              <a:off x="3348990" y="1087870"/>
              <a:ext cx="2704465" cy="3589881"/>
              <a:chOff x="5274" y="1448"/>
              <a:chExt cx="4259" cy="5554"/>
            </a:xfrm>
          </p:grpSpPr>
          <p:grpSp>
            <p:nvGrpSpPr>
              <p:cNvPr id="118" name="组合 117"/>
              <p:cNvGrpSpPr/>
              <p:nvPr/>
            </p:nvGrpSpPr>
            <p:grpSpPr>
              <a:xfrm>
                <a:off x="5355" y="1448"/>
                <a:ext cx="3849" cy="5554"/>
                <a:chOff x="665" y="1640"/>
                <a:chExt cx="3938" cy="5396"/>
              </a:xfrm>
            </p:grpSpPr>
            <p:sp>
              <p:nvSpPr>
                <p:cNvPr id="119" name="矩形: 圆角 109"/>
                <p:cNvSpPr/>
                <p:nvPr/>
              </p:nvSpPr>
              <p:spPr>
                <a:xfrm rot="20922888">
                  <a:off x="665" y="1644"/>
                  <a:ext cx="3378" cy="5017"/>
                </a:xfrm>
                <a:prstGeom prst="roundRect">
                  <a:avLst>
                    <a:gd name="adj" fmla="val 6738"/>
                  </a:avLst>
                </a:prstGeom>
                <a:solidFill>
                  <a:srgbClr val="D1D9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0" name="矩形: 圆角 111"/>
                <p:cNvSpPr/>
                <p:nvPr/>
              </p:nvSpPr>
              <p:spPr>
                <a:xfrm>
                  <a:off x="843" y="1640"/>
                  <a:ext cx="3761" cy="5396"/>
                </a:xfrm>
                <a:prstGeom prst="roundRect">
                  <a:avLst>
                    <a:gd name="adj" fmla="val 6738"/>
                  </a:avLst>
                </a:prstGeom>
                <a:blipFill dpi="0" rotWithShape="1">
                  <a:blip r:embed="rId2">
                    <a:alphaModFix amt="80000"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artisticBlur radius="20"/>
                            </a14:imgEffect>
                            <a14:imgEffect>
                              <a14:brightnessContrast bright="5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>
                    <a:fillRect l="-22766" t="-30401" r="-387739" b="-69739"/>
                  </a:stretch>
                </a:blipFill>
                <a:ln>
                  <a:noFill/>
                </a:ln>
                <a:effectLst>
                  <a:outerShdw blurRad="152400" dist="88900" dir="5400000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0" name="文本框 69"/>
              <p:cNvSpPr txBox="1"/>
              <p:nvPr/>
            </p:nvSpPr>
            <p:spPr>
              <a:xfrm>
                <a:off x="6762" y="4403"/>
                <a:ext cx="1212" cy="485"/>
              </a:xfrm>
              <a:prstGeom prst="rect">
                <a:avLst/>
              </a:prstGeom>
              <a:effectLst/>
            </p:spPr>
            <p:txBody>
              <a:bodyPr wrap="none" lIns="0" tIns="0" rIns="0" bIns="0">
                <a:no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800" b="0" i="0" u="none" strike="noStrike" cap="none" spc="0" normalizeH="0" baseline="0">
                    <a:ln>
                      <a:noFill/>
                    </a:ln>
                    <a:gradFill flip="none" rotWithShape="1">
                      <a:gsLst>
                        <a:gs pos="0">
                          <a:prstClr val="white"/>
                        </a:gs>
                        <a:gs pos="99000">
                          <a:schemeClr val="accent2">
                            <a:lumMod val="60000"/>
                            <a:lumOff val="40000"/>
                          </a:schemeClr>
                        </a:gs>
                      </a:gsLst>
                      <a:lin ang="2700000" scaled="1"/>
                      <a:tileRect/>
                    </a:gradFill>
                    <a:effectLst/>
                    <a:uLnTx/>
                    <a:uFillTx/>
                    <a:latin typeface="OPPOSans H"/>
                    <a:ea typeface="OPPOSans H"/>
                    <a:cs typeface="阿里巴巴普惠体 Medium" panose="00020600040101010101" pitchFamily="18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3E7A"/>
                    </a:solidFill>
                    <a:effectLst/>
                    <a:uLnTx/>
                    <a:uFillTx/>
                    <a:latin typeface="微软雅黑 Bold"/>
                    <a:ea typeface="微软雅黑 Bold"/>
                    <a:sym typeface="Arial" panose="020B0604020202020204"/>
                  </a:rPr>
                  <a:t>工业检测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3E7A"/>
                  </a:solidFill>
                  <a:effectLst/>
                  <a:uLnTx/>
                  <a:uFillTx/>
                  <a:latin typeface="微软雅黑 Bold"/>
                  <a:ea typeface="微软雅黑 Bold"/>
                  <a:sym typeface="Arial" panose="020B0604020202020204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6282" y="1949"/>
                <a:ext cx="2168" cy="2169"/>
                <a:chOff x="3599209" y="801030"/>
                <a:chExt cx="2458270" cy="2366476"/>
              </a:xfrm>
            </p:grpSpPr>
            <p:grpSp>
              <p:nvGrpSpPr>
                <p:cNvPr id="148" name="组合 147"/>
                <p:cNvGrpSpPr/>
                <p:nvPr/>
              </p:nvGrpSpPr>
              <p:grpSpPr>
                <a:xfrm>
                  <a:off x="3599209" y="801030"/>
                  <a:ext cx="2458270" cy="2366476"/>
                  <a:chOff x="6571012" y="1305112"/>
                  <a:chExt cx="2074193" cy="2074193"/>
                </a:xfrm>
              </p:grpSpPr>
              <p:sp>
                <p:nvSpPr>
                  <p:cNvPr id="151" name="타원 22"/>
                  <p:cNvSpPr/>
                  <p:nvPr/>
                </p:nvSpPr>
                <p:spPr>
                  <a:xfrm>
                    <a:off x="6571012" y="1305112"/>
                    <a:ext cx="2074193" cy="2074193"/>
                  </a:xfrm>
                  <a:prstGeom prst="ellipse">
                    <a:avLst/>
                  </a:prstGeom>
                  <a:solidFill>
                    <a:schemeClr val="tx1"/>
                  </a:solidFill>
                  <a:ln w="41275">
                    <a:solidFill>
                      <a:srgbClr val="B8BDD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52" name="直接连接符 151"/>
                  <p:cNvCxnSpPr>
                    <a:stCxn id="151" idx="2"/>
                    <a:endCxn id="151" idx="6"/>
                  </p:cNvCxnSpPr>
                  <p:nvPr/>
                </p:nvCxnSpPr>
                <p:spPr>
                  <a:xfrm>
                    <a:off x="6571012" y="2342209"/>
                    <a:ext cx="2074193" cy="0"/>
                  </a:xfrm>
                  <a:prstGeom prst="line">
                    <a:avLst/>
                  </a:prstGeom>
                  <a:ln w="28575">
                    <a:solidFill>
                      <a:srgbClr val="B8BDD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9" name="图片 148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71" b="8561"/>
                <a:stretch>
                  <a:fillRect/>
                </a:stretch>
              </p:blipFill>
              <p:spPr>
                <a:xfrm>
                  <a:off x="4136182" y="2106309"/>
                  <a:ext cx="1300142" cy="743751"/>
                </a:xfrm>
                <a:prstGeom prst="rect">
                  <a:avLst/>
                </a:prstGeom>
              </p:spPr>
            </p:pic>
            <p:pic>
              <p:nvPicPr>
                <p:cNvPr id="150" name="图片 149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62" b="6205"/>
                <a:stretch>
                  <a:fillRect/>
                </a:stretch>
              </p:blipFill>
              <p:spPr>
                <a:xfrm>
                  <a:off x="4053140" y="1147591"/>
                  <a:ext cx="1408184" cy="793011"/>
                </a:xfrm>
                <a:prstGeom prst="rect">
                  <a:avLst/>
                </a:prstGeom>
              </p:spPr>
            </p:pic>
          </p:grpSp>
          <p:sp>
            <p:nvSpPr>
              <p:cNvPr id="158" name="文本框 157"/>
              <p:cNvSpPr txBox="1"/>
              <p:nvPr/>
            </p:nvSpPr>
            <p:spPr>
              <a:xfrm>
                <a:off x="5274" y="5347"/>
                <a:ext cx="4259" cy="133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kumimoji="0" lang="zh-CN" altLang="en-US" sz="15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预计</a:t>
                </a:r>
                <a:r>
                  <a:rPr kumimoji="0" lang="en-US" altLang="zh-CN" sz="15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2027</a:t>
                </a:r>
                <a:r>
                  <a:rPr kumimoji="0" lang="zh-CN" altLang="en-US" sz="15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年国内市场规模达</a:t>
                </a:r>
                <a:r>
                  <a:rPr kumimoji="0" lang="en-US" altLang="zh-CN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645.36</a:t>
                </a:r>
                <a:r>
                  <a: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亿</a:t>
                </a:r>
                <a:r>
                  <a:rPr kumimoji="0" lang="zh-CN" altLang="en-US" sz="15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元</a:t>
                </a:r>
                <a:endParaRPr kumimoji="0" lang="en-US" altLang="zh-CN" sz="150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algn="ctr"/>
                <a:r>
                  <a:rPr kumimoji="0" lang="en-US" altLang="zh-CN" sz="15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2018-27CAGR</a:t>
                </a:r>
                <a:r>
                  <a:rPr kumimoji="0" lang="zh-CN" altLang="en-US" sz="15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约为</a:t>
                </a:r>
                <a:r>
                  <a:rPr kumimoji="0" lang="en-US" altLang="zh-CN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26%</a:t>
                </a:r>
                <a:r>
                  <a:rPr lang="en-US" altLang="zh-CN" sz="1400" b="1" baseline="7000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altLang="zh-CN" sz="1400" b="1" baseline="700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4" name="矩形: 圆角 1"/>
            <p:cNvSpPr/>
            <p:nvPr/>
          </p:nvSpPr>
          <p:spPr>
            <a:xfrm>
              <a:off x="3570922" y="5304247"/>
              <a:ext cx="2260600" cy="1139190"/>
            </a:xfrm>
            <a:prstGeom prst="roundRect">
              <a:avLst>
                <a:gd name="adj" fmla="val 10517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 descr="1634623901109107"/>
            <p:cNvPicPr>
              <a:picLocks noChangeAspect="1"/>
            </p:cNvPicPr>
            <p:nvPr/>
          </p:nvPicPr>
          <p:blipFill>
            <a:blip r:embed="rId10"/>
            <a:srcRect t="22187" b="23772"/>
            <a:stretch>
              <a:fillRect/>
            </a:stretch>
          </p:blipFill>
          <p:spPr>
            <a:xfrm>
              <a:off x="3934460" y="5315677"/>
              <a:ext cx="1533525" cy="502285"/>
            </a:xfrm>
            <a:prstGeom prst="rect">
              <a:avLst/>
            </a:prstGeom>
          </p:spPr>
        </p:pic>
        <p:pic>
          <p:nvPicPr>
            <p:cNvPr id="12" name="图片 11" descr="图片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4304" y="5732237"/>
              <a:ext cx="1887220" cy="722630"/>
            </a:xfrm>
            <a:prstGeom prst="rect">
              <a:avLst/>
            </a:prstGeom>
          </p:spPr>
        </p:pic>
        <p:grpSp>
          <p:nvGrpSpPr>
            <p:cNvPr id="59" name="组合 58"/>
            <p:cNvGrpSpPr/>
            <p:nvPr/>
          </p:nvGrpSpPr>
          <p:grpSpPr>
            <a:xfrm rot="5400000">
              <a:off x="4604385" y="4909277"/>
              <a:ext cx="193675" cy="316865"/>
              <a:chOff x="2434377" y="3341562"/>
              <a:chExt cx="173578" cy="174875"/>
            </a:xfr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grpSpPr>
          <p:sp>
            <p:nvSpPr>
              <p:cNvPr id="60" name="箭头: V 形 165"/>
              <p:cNvSpPr/>
              <p:nvPr/>
            </p:nvSpPr>
            <p:spPr>
              <a:xfrm>
                <a:off x="2434377" y="3341562"/>
                <a:ext cx="100553" cy="174875"/>
              </a:xfrm>
              <a:prstGeom prst="chevron">
                <a:avLst>
                  <a:gd name="adj" fmla="val 596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1" name="箭头: V 形 166"/>
              <p:cNvSpPr/>
              <p:nvPr/>
            </p:nvSpPr>
            <p:spPr>
              <a:xfrm>
                <a:off x="2507402" y="3341562"/>
                <a:ext cx="100553" cy="174875"/>
              </a:xfrm>
              <a:prstGeom prst="chevron">
                <a:avLst>
                  <a:gd name="adj" fmla="val 596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381511" y="1114353"/>
            <a:ext cx="2470856" cy="5339715"/>
            <a:chOff x="6313487" y="1086577"/>
            <a:chExt cx="2470856" cy="5339715"/>
          </a:xfrm>
        </p:grpSpPr>
        <p:grpSp>
          <p:nvGrpSpPr>
            <p:cNvPr id="127" name="组合 126"/>
            <p:cNvGrpSpPr/>
            <p:nvPr/>
          </p:nvGrpSpPr>
          <p:grpSpPr>
            <a:xfrm>
              <a:off x="6313487" y="1086577"/>
              <a:ext cx="2470856" cy="3589881"/>
              <a:chOff x="9927" y="1446"/>
              <a:chExt cx="3891" cy="5554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9927" y="1446"/>
                <a:ext cx="3891" cy="5554"/>
                <a:chOff x="665" y="1640"/>
                <a:chExt cx="3925" cy="5396"/>
              </a:xfrm>
            </p:grpSpPr>
            <p:sp>
              <p:nvSpPr>
                <p:cNvPr id="122" name="矩形: 圆角 109"/>
                <p:cNvSpPr/>
                <p:nvPr/>
              </p:nvSpPr>
              <p:spPr>
                <a:xfrm rot="20922888">
                  <a:off x="665" y="1644"/>
                  <a:ext cx="3378" cy="5017"/>
                </a:xfrm>
                <a:prstGeom prst="roundRect">
                  <a:avLst>
                    <a:gd name="adj" fmla="val 6738"/>
                  </a:avLst>
                </a:prstGeom>
                <a:solidFill>
                  <a:srgbClr val="D1D9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3" name="矩形: 圆角 111"/>
                <p:cNvSpPr/>
                <p:nvPr/>
              </p:nvSpPr>
              <p:spPr>
                <a:xfrm>
                  <a:off x="829" y="1640"/>
                  <a:ext cx="3761" cy="5396"/>
                </a:xfrm>
                <a:prstGeom prst="roundRect">
                  <a:avLst>
                    <a:gd name="adj" fmla="val 6738"/>
                  </a:avLst>
                </a:prstGeom>
                <a:blipFill dpi="0" rotWithShape="1">
                  <a:blip r:embed="rId2">
                    <a:alphaModFix amt="80000"/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artisticBlur radius="20"/>
                            </a14:imgEffect>
                            <a14:imgEffect>
                              <a14:brightnessContrast bright="5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>
                    <a:fillRect l="-22766" t="-30401" r="-387739" b="-69739"/>
                  </a:stretch>
                </a:blipFill>
                <a:ln>
                  <a:noFill/>
                </a:ln>
                <a:effectLst>
                  <a:outerShdw blurRad="152400" dist="88900" dir="5400000" rotWithShape="0">
                    <a:srgbClr val="000000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42" name="文本框 141"/>
              <p:cNvSpPr txBox="1"/>
              <p:nvPr/>
            </p:nvSpPr>
            <p:spPr>
              <a:xfrm>
                <a:off x="11347" y="4409"/>
                <a:ext cx="1212" cy="485"/>
              </a:xfrm>
              <a:prstGeom prst="rect">
                <a:avLst/>
              </a:prstGeom>
              <a:effectLst/>
            </p:spPr>
            <p:txBody>
              <a:bodyPr wrap="none" lIns="0" tIns="0" rIns="0" bIns="0">
                <a:no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 kumimoji="0" sz="2800" b="0" i="0" u="none" strike="noStrike" cap="none" spc="0" normalizeH="0" baseline="0">
                    <a:ln>
                      <a:noFill/>
                    </a:ln>
                    <a:gradFill flip="none" rotWithShape="1">
                      <a:gsLst>
                        <a:gs pos="0">
                          <a:prstClr val="white"/>
                        </a:gs>
                        <a:gs pos="99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2700000" scaled="1"/>
                      <a:tileRect/>
                    </a:gradFill>
                    <a:effectLst/>
                    <a:uLnTx/>
                    <a:uFillTx/>
                    <a:latin typeface="OPPOSans H"/>
                    <a:ea typeface="OPPOSans H"/>
                    <a:cs typeface="阿里巴巴普惠体 Medium" panose="00020600040101010101" pitchFamily="18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3E7A"/>
                    </a:solidFill>
                    <a:effectLst/>
                    <a:uLnTx/>
                    <a:uFillTx/>
                    <a:latin typeface="微软雅黑 Bold"/>
                    <a:ea typeface="微软雅黑 Bold"/>
                    <a:sym typeface="Arial" panose="020B0604020202020204"/>
                  </a:rPr>
                  <a:t>医疗大健康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3E7A"/>
                  </a:solidFill>
                  <a:effectLst/>
                  <a:uLnTx/>
                  <a:uFillTx/>
                  <a:latin typeface="微软雅黑 Bold"/>
                  <a:ea typeface="微软雅黑 Bold"/>
                  <a:sym typeface="Arial" panose="020B0604020202020204"/>
                </a:endParaRPr>
              </a:p>
            </p:txBody>
          </p:sp>
          <p:grpSp>
            <p:nvGrpSpPr>
              <p:cNvPr id="145" name="组合 144"/>
              <p:cNvGrpSpPr/>
              <p:nvPr/>
            </p:nvGrpSpPr>
            <p:grpSpPr>
              <a:xfrm>
                <a:off x="10782" y="1949"/>
                <a:ext cx="2168" cy="2169"/>
                <a:chOff x="6592817" y="3628619"/>
                <a:chExt cx="2458270" cy="2366476"/>
              </a:xfrm>
            </p:grpSpPr>
            <p:sp>
              <p:nvSpPr>
                <p:cNvPr id="146" name="타원 22"/>
                <p:cNvSpPr/>
                <p:nvPr/>
              </p:nvSpPr>
              <p:spPr>
                <a:xfrm>
                  <a:off x="6592817" y="3628619"/>
                  <a:ext cx="2458270" cy="2366476"/>
                </a:xfrm>
                <a:prstGeom prst="ellipse">
                  <a:avLst/>
                </a:prstGeom>
                <a:blipFill dpi="0" rotWithShape="1">
                  <a:blip r:embed="rId12"/>
                  <a:srcRect/>
                  <a:stretch>
                    <a:fillRect l="-2000" r="-2000" b="-2000"/>
                  </a:stretch>
                </a:blipFill>
                <a:ln w="41275">
                  <a:solidFill>
                    <a:srgbClr val="B8BDD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47" name="图形 146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35761" y="4107134"/>
                  <a:ext cx="1539460" cy="1296729"/>
                </a:xfrm>
                <a:prstGeom prst="rect">
                  <a:avLst/>
                </a:prstGeom>
              </p:spPr>
            </p:pic>
          </p:grpSp>
          <p:sp>
            <p:nvSpPr>
              <p:cNvPr id="163" name="文本框 162"/>
              <p:cNvSpPr txBox="1"/>
              <p:nvPr/>
            </p:nvSpPr>
            <p:spPr>
              <a:xfrm>
                <a:off x="9941" y="5285"/>
                <a:ext cx="3850" cy="141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zh-CN" sz="16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2021</a:t>
                </a:r>
                <a:r>
                  <a:rPr kumimoji="0" lang="zh-CN" altLang="en-US" sz="16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年国内市场</a:t>
                </a:r>
                <a:r>
                  <a:rPr kumimoji="0" lang="en-US" altLang="zh-CN" sz="16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        </a:t>
                </a:r>
                <a:r>
                  <a:rPr kumimoji="0" lang="zh-CN" altLang="en-US" sz="16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规模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341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亿元</a:t>
                </a:r>
                <a:endPara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kumimoji="0" lang="zh-CN" altLang="en-US" sz="160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平均年增速逾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25%</a:t>
                </a:r>
                <a:r>
                  <a:rPr lang="en-US" altLang="zh-CN" sz="1400" b="1" baseline="7000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altLang="zh-CN" sz="1400" b="1" baseline="700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矩形: 圆角 1"/>
            <p:cNvSpPr/>
            <p:nvPr/>
          </p:nvSpPr>
          <p:spPr>
            <a:xfrm>
              <a:off x="6369050" y="5287102"/>
              <a:ext cx="2367915" cy="1139190"/>
            </a:xfrm>
            <a:prstGeom prst="roundRect">
              <a:avLst>
                <a:gd name="adj" fmla="val 10517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0"/>
            <p:cNvPicPr>
              <a:picLocks noChangeAspect="1"/>
            </p:cNvPicPr>
            <p:nvPr/>
          </p:nvPicPr>
          <p:blipFill>
            <a:blip r:embed="rId15"/>
            <a:srcRect l="19524" t="4509" r="18026"/>
            <a:stretch>
              <a:fillRect/>
            </a:stretch>
          </p:blipFill>
          <p:spPr>
            <a:xfrm>
              <a:off x="6552882" y="5360127"/>
              <a:ext cx="962660" cy="98107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6"/>
            <a:srcRect l="18339" r="16177"/>
            <a:stretch>
              <a:fillRect/>
            </a:stretch>
          </p:blipFill>
          <p:spPr>
            <a:xfrm>
              <a:off x="7599997" y="5389337"/>
              <a:ext cx="1072515" cy="921385"/>
            </a:xfrm>
            <a:prstGeom prst="rect">
              <a:avLst/>
            </a:prstGeom>
          </p:spPr>
        </p:pic>
        <p:grpSp>
          <p:nvGrpSpPr>
            <p:cNvPr id="62" name="组合 61"/>
            <p:cNvGrpSpPr/>
            <p:nvPr/>
          </p:nvGrpSpPr>
          <p:grpSpPr>
            <a:xfrm rot="5400000">
              <a:off x="7456169" y="4909277"/>
              <a:ext cx="193675" cy="316865"/>
              <a:chOff x="2434377" y="3341562"/>
              <a:chExt cx="173578" cy="174875"/>
            </a:xfr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grpSpPr>
          <p:sp>
            <p:nvSpPr>
              <p:cNvPr id="63" name="箭头: V 形 165"/>
              <p:cNvSpPr/>
              <p:nvPr/>
            </p:nvSpPr>
            <p:spPr>
              <a:xfrm>
                <a:off x="2434377" y="3341562"/>
                <a:ext cx="100553" cy="174875"/>
              </a:xfrm>
              <a:prstGeom prst="chevron">
                <a:avLst>
                  <a:gd name="adj" fmla="val 596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6" name="箭头: V 形 166"/>
              <p:cNvSpPr/>
              <p:nvPr/>
            </p:nvSpPr>
            <p:spPr>
              <a:xfrm>
                <a:off x="2507402" y="3341562"/>
                <a:ext cx="100553" cy="174875"/>
              </a:xfrm>
              <a:prstGeom prst="chevron">
                <a:avLst>
                  <a:gd name="adj" fmla="val 596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9234805" y="1114353"/>
            <a:ext cx="2478405" cy="5313045"/>
            <a:chOff x="9234805" y="1086577"/>
            <a:chExt cx="2478405" cy="5313045"/>
          </a:xfrm>
        </p:grpSpPr>
        <p:grpSp>
          <p:nvGrpSpPr>
            <p:cNvPr id="124" name="组合 123"/>
            <p:cNvGrpSpPr/>
            <p:nvPr/>
          </p:nvGrpSpPr>
          <p:grpSpPr>
            <a:xfrm>
              <a:off x="9234805" y="1086577"/>
              <a:ext cx="2478405" cy="3589881"/>
              <a:chOff x="665" y="1640"/>
              <a:chExt cx="3938" cy="5396"/>
            </a:xfrm>
          </p:grpSpPr>
          <p:sp>
            <p:nvSpPr>
              <p:cNvPr id="125" name="矩形: 圆角 109"/>
              <p:cNvSpPr/>
              <p:nvPr/>
            </p:nvSpPr>
            <p:spPr>
              <a:xfrm rot="20922888">
                <a:off x="665" y="1644"/>
                <a:ext cx="3378" cy="5017"/>
              </a:xfrm>
              <a:prstGeom prst="roundRect">
                <a:avLst>
                  <a:gd name="adj" fmla="val 6738"/>
                </a:avLst>
              </a:prstGeom>
              <a:solidFill>
                <a:srgbClr val="D1D9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6" name="矩形: 圆角 111"/>
              <p:cNvSpPr/>
              <p:nvPr/>
            </p:nvSpPr>
            <p:spPr>
              <a:xfrm>
                <a:off x="843" y="1640"/>
                <a:ext cx="3761" cy="5396"/>
              </a:xfrm>
              <a:prstGeom prst="roundRect">
                <a:avLst>
                  <a:gd name="adj" fmla="val 6738"/>
                </a:avLst>
              </a:prstGeom>
              <a:blipFill dpi="0" rotWithShape="1">
                <a:blip r:embed="rId2">
                  <a:alphaModFix amt="8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Blur radius="20"/>
                          </a14:imgEffect>
                          <a14:imgEffect>
                            <a14:brightnessContrast bright="5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2766" t="-30401" r="-387739" b="-69739"/>
                </a:stretch>
              </a:blipFill>
              <a:ln>
                <a:noFill/>
              </a:ln>
              <a:effectLst>
                <a:outerShdw blurRad="152400" dist="88900" dir="5400000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7" name="文本框 96"/>
            <p:cNvSpPr txBox="1"/>
            <p:nvPr/>
          </p:nvSpPr>
          <p:spPr>
            <a:xfrm>
              <a:off x="10089197" y="3008850"/>
              <a:ext cx="769620" cy="313484"/>
            </a:xfrm>
            <a:prstGeom prst="rect">
              <a:avLst/>
            </a:prstGeom>
            <a:effectLst/>
          </p:spPr>
          <p:txBody>
            <a:bodyPr wrap="none" lIns="0" tIns="0" rIns="0" bIns="0">
              <a:no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0" i="0" u="none" strike="noStrike" cap="none" spc="0" normalizeH="0" baseline="0">
                  <a:ln>
                    <a:noFill/>
                  </a:ln>
                  <a:gradFill flip="none" rotWithShape="1">
                    <a:gsLst>
                      <a:gs pos="0">
                        <a:prstClr val="white"/>
                      </a:gs>
                      <a:gs pos="99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OPPOSans H"/>
                  <a:ea typeface="OPPOSans H"/>
                  <a:cs typeface="阿里巴巴普惠体 Medium" panose="00020600040101010101" pitchFamily="18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F3E7A"/>
                  </a:solidFill>
                  <a:effectLst/>
                  <a:uLnTx/>
                  <a:uFillTx/>
                  <a:latin typeface="微软雅黑 Bold"/>
                  <a:ea typeface="微软雅黑 Bold"/>
                  <a:sym typeface="Arial" panose="020B0604020202020204"/>
                </a:rPr>
                <a:t>生物辨伪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 Bold"/>
                <a:ea typeface="微软雅黑 Bold"/>
                <a:sym typeface="Arial" panose="020B0604020202020204"/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9785667" y="1411696"/>
              <a:ext cx="1376680" cy="1401954"/>
              <a:chOff x="9265015" y="907849"/>
              <a:chExt cx="2463915" cy="2367285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9265015" y="907849"/>
                <a:ext cx="2463915" cy="2367285"/>
                <a:chOff x="10822933" y="1266134"/>
                <a:chExt cx="2078956" cy="2074902"/>
              </a:xfrm>
            </p:grpSpPr>
            <p:grpSp>
              <p:nvGrpSpPr>
                <p:cNvPr id="111" name="组合 110"/>
                <p:cNvGrpSpPr/>
                <p:nvPr/>
              </p:nvGrpSpPr>
              <p:grpSpPr>
                <a:xfrm rot="5400000" flipH="1">
                  <a:off x="10827696" y="1266843"/>
                  <a:ext cx="2074193" cy="2074193"/>
                  <a:chOff x="6619538" y="545825"/>
                  <a:chExt cx="2074193" cy="2074193"/>
                </a:xfrm>
              </p:grpSpPr>
              <p:sp>
                <p:nvSpPr>
                  <p:cNvPr id="139" name="타원 22"/>
                  <p:cNvSpPr/>
                  <p:nvPr/>
                </p:nvSpPr>
                <p:spPr>
                  <a:xfrm>
                    <a:off x="6619538" y="545825"/>
                    <a:ext cx="2074193" cy="2074193"/>
                  </a:xfrm>
                  <a:prstGeom prst="ellipse">
                    <a:avLst/>
                  </a:prstGeom>
                  <a:solidFill>
                    <a:schemeClr val="tx1"/>
                  </a:solidFill>
                  <a:ln w="41275">
                    <a:solidFill>
                      <a:srgbClr val="B8BDD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40" name="直接连接符 139"/>
                  <p:cNvCxnSpPr>
                    <a:stCxn id="139" idx="2"/>
                    <a:endCxn id="139" idx="6"/>
                  </p:cNvCxnSpPr>
                  <p:nvPr/>
                </p:nvCxnSpPr>
                <p:spPr>
                  <a:xfrm flipV="1">
                    <a:off x="7656634" y="584550"/>
                    <a:ext cx="0" cy="1996741"/>
                  </a:xfrm>
                  <a:prstGeom prst="line">
                    <a:avLst/>
                  </a:prstGeom>
                  <a:ln w="19050">
                    <a:solidFill>
                      <a:srgbClr val="2F3E7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31" name="图片 130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3318" t="14665" r="14581" b="10428"/>
                <a:stretch>
                  <a:fillRect/>
                </a:stretch>
              </p:blipFill>
              <p:spPr>
                <a:xfrm flipH="1">
                  <a:off x="11936472" y="1731940"/>
                  <a:ext cx="757843" cy="1143995"/>
                </a:xfrm>
                <a:prstGeom prst="rect">
                  <a:avLst/>
                </a:prstGeom>
              </p:spPr>
            </p:pic>
            <p:sp>
              <p:nvSpPr>
                <p:cNvPr id="132" name="任意多边形: 形状 131"/>
                <p:cNvSpPr/>
                <p:nvPr/>
              </p:nvSpPr>
              <p:spPr>
                <a:xfrm>
                  <a:off x="10822933" y="1266134"/>
                  <a:ext cx="1037096" cy="2074194"/>
                </a:xfrm>
                <a:custGeom>
                  <a:avLst/>
                  <a:gdLst>
                    <a:gd name="connsiteX0" fmla="*/ 1037096 w 1037096"/>
                    <a:gd name="connsiteY0" fmla="*/ 0 h 2074194"/>
                    <a:gd name="connsiteX1" fmla="*/ 1037096 w 1037096"/>
                    <a:gd name="connsiteY1" fmla="*/ 2074194 h 2074194"/>
                    <a:gd name="connsiteX2" fmla="*/ 931060 w 1037096"/>
                    <a:gd name="connsiteY2" fmla="*/ 2068840 h 2074194"/>
                    <a:gd name="connsiteX3" fmla="*/ 0 w 1037096"/>
                    <a:gd name="connsiteY3" fmla="*/ 1037097 h 2074194"/>
                    <a:gd name="connsiteX4" fmla="*/ 931060 w 1037096"/>
                    <a:gd name="connsiteY4" fmla="*/ 5354 h 2074194"/>
                    <a:gd name="connsiteX5" fmla="*/ 1037096 w 1037096"/>
                    <a:gd name="connsiteY5" fmla="*/ 0 h 207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37096" h="2074194">
                      <a:moveTo>
                        <a:pt x="1037096" y="0"/>
                      </a:moveTo>
                      <a:lnTo>
                        <a:pt x="1037096" y="2074194"/>
                      </a:lnTo>
                      <a:lnTo>
                        <a:pt x="931060" y="2068840"/>
                      </a:lnTo>
                      <a:cubicBezTo>
                        <a:pt x="408097" y="2015730"/>
                        <a:pt x="0" y="1574072"/>
                        <a:pt x="0" y="1037097"/>
                      </a:cubicBezTo>
                      <a:cubicBezTo>
                        <a:pt x="0" y="500122"/>
                        <a:pt x="408097" y="58464"/>
                        <a:pt x="931060" y="5354"/>
                      </a:cubicBezTo>
                      <a:lnTo>
                        <a:pt x="1037096" y="0"/>
                      </a:lnTo>
                      <a:close/>
                    </a:path>
                  </a:pathLst>
                </a:custGeom>
                <a:solidFill>
                  <a:srgbClr val="CCCAC8"/>
                </a:solidFill>
                <a:ln w="41275">
                  <a:solidFill>
                    <a:srgbClr val="B8BDD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7" name="图片 136"/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3111" t="16477" r="11375" b="13306"/>
                <a:stretch>
                  <a:fillRect/>
                </a:stretch>
              </p:blipFill>
              <p:spPr>
                <a:xfrm flipH="1">
                  <a:off x="11039818" y="1833571"/>
                  <a:ext cx="770901" cy="1001329"/>
                </a:xfrm>
                <a:prstGeom prst="rect">
                  <a:avLst/>
                </a:prstGeom>
              </p:spPr>
            </p:pic>
          </p:grpSp>
          <p:pic>
            <p:nvPicPr>
              <p:cNvPr id="109" name="图形 10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630441" y="1305612"/>
                <a:ext cx="1706507" cy="1642785"/>
              </a:xfrm>
              <a:prstGeom prst="rect">
                <a:avLst/>
              </a:prstGeom>
            </p:spPr>
          </p:pic>
        </p:grpSp>
        <p:sp>
          <p:nvSpPr>
            <p:cNvPr id="190" name="文本框 189"/>
            <p:cNvSpPr txBox="1"/>
            <p:nvPr/>
          </p:nvSpPr>
          <p:spPr>
            <a:xfrm>
              <a:off x="9251632" y="3487803"/>
              <a:ext cx="2444750" cy="913797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预计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2025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年国内市场规模达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100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亿元</a:t>
              </a:r>
              <a:r>
                <a:rPr lang="en-US" altLang="zh-CN" sz="1400" b="1" baseline="700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1400" b="1" baseline="70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: 圆角 1"/>
            <p:cNvSpPr/>
            <p:nvPr/>
          </p:nvSpPr>
          <p:spPr>
            <a:xfrm>
              <a:off x="9290050" y="5260432"/>
              <a:ext cx="2367915" cy="1139190"/>
            </a:xfrm>
            <a:prstGeom prst="roundRect">
              <a:avLst>
                <a:gd name="adj" fmla="val 10517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0" name="组合 169"/>
            <p:cNvGrpSpPr/>
            <p:nvPr/>
          </p:nvGrpSpPr>
          <p:grpSpPr>
            <a:xfrm>
              <a:off x="9449117" y="5245827"/>
              <a:ext cx="2049780" cy="1134110"/>
              <a:chOff x="9524898" y="5352411"/>
              <a:chExt cx="2049858" cy="1133904"/>
            </a:xfrm>
          </p:grpSpPr>
          <p:pic>
            <p:nvPicPr>
              <p:cNvPr id="172" name="图片 171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63" t="52885" r="6716" b="31478"/>
              <a:stretch>
                <a:fillRect/>
              </a:stretch>
            </p:blipFill>
            <p:spPr>
              <a:xfrm>
                <a:off x="9524903" y="5983493"/>
                <a:ext cx="2049853" cy="502822"/>
              </a:xfrm>
              <a:prstGeom prst="rect">
                <a:avLst/>
              </a:prstGeom>
            </p:spPr>
          </p:pic>
          <p:pic>
            <p:nvPicPr>
              <p:cNvPr id="173" name="图片 172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63" t="72192" r="6716" b="3816"/>
              <a:stretch>
                <a:fillRect/>
              </a:stretch>
            </p:blipFill>
            <p:spPr>
              <a:xfrm>
                <a:off x="9524898" y="5352411"/>
                <a:ext cx="2049854" cy="696005"/>
              </a:xfrm>
              <a:prstGeom prst="rect">
                <a:avLst/>
              </a:prstGeom>
            </p:spPr>
          </p:pic>
        </p:grpSp>
        <p:grpSp>
          <p:nvGrpSpPr>
            <p:cNvPr id="67" name="组合 66"/>
            <p:cNvGrpSpPr/>
            <p:nvPr/>
          </p:nvGrpSpPr>
          <p:grpSpPr>
            <a:xfrm rot="5400000">
              <a:off x="10377170" y="4909277"/>
              <a:ext cx="193675" cy="316865"/>
              <a:chOff x="2434377" y="3341562"/>
              <a:chExt cx="173578" cy="174875"/>
            </a:xfr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</p:grpSpPr>
          <p:sp>
            <p:nvSpPr>
              <p:cNvPr id="68" name="箭头: V 形 165"/>
              <p:cNvSpPr/>
              <p:nvPr/>
            </p:nvSpPr>
            <p:spPr>
              <a:xfrm>
                <a:off x="2434377" y="3341562"/>
                <a:ext cx="100553" cy="174875"/>
              </a:xfrm>
              <a:prstGeom prst="chevron">
                <a:avLst>
                  <a:gd name="adj" fmla="val 596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9" name="箭头: V 形 166"/>
              <p:cNvSpPr/>
              <p:nvPr/>
            </p:nvSpPr>
            <p:spPr>
              <a:xfrm>
                <a:off x="2507402" y="3341562"/>
                <a:ext cx="100553" cy="174875"/>
              </a:xfrm>
              <a:prstGeom prst="chevron">
                <a:avLst>
                  <a:gd name="adj" fmla="val 5966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130" name="文本框 129"/>
          <p:cNvSpPr txBox="1"/>
          <p:nvPr/>
        </p:nvSpPr>
        <p:spPr>
          <a:xfrm>
            <a:off x="200660" y="17399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市场规模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90445" y="220378"/>
            <a:ext cx="7510780" cy="460375"/>
            <a:chOff x="3661" y="312"/>
            <a:chExt cx="11828" cy="725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33" y="489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12"/>
              <a:ext cx="1151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2025年应用细分市场总规模可达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千亿级</a:t>
              </a:r>
              <a:endPara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81" name="图片 80" descr="WechatIMG30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82" name="图片 81" descr="浙大logo"/>
            <p:cNvPicPr>
              <a:picLocks noChangeAspect="1"/>
            </p:cNvPicPr>
            <p:nvPr/>
          </p:nvPicPr>
          <p:blipFill>
            <a:blip r:embed="rId24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3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17882" y="6582823"/>
            <a:ext cx="7216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/>
              <a:t>来源</a:t>
            </a:r>
            <a:r>
              <a:rPr lang="en-US" altLang="zh-CN" sz="800" dirty="0"/>
              <a:t>: </a:t>
            </a:r>
            <a:r>
              <a:rPr lang="en-US" sz="800" dirty="0"/>
              <a:t>1 </a:t>
            </a:r>
            <a:r>
              <a:rPr lang="zh-CN" altLang="en-US" sz="800" dirty="0"/>
              <a:t>中商产业研究院； </a:t>
            </a:r>
            <a:r>
              <a:rPr lang="en-US" altLang="zh-CN" sz="800" dirty="0"/>
              <a:t>2 </a:t>
            </a:r>
            <a:r>
              <a:rPr lang="zh-CN" altLang="en-US" sz="800" dirty="0"/>
              <a:t>美析仪器、前瞻网； </a:t>
            </a:r>
            <a:r>
              <a:rPr lang="en-US" altLang="zh-CN" sz="800" dirty="0"/>
              <a:t>3 SDI</a:t>
            </a:r>
            <a:r>
              <a:rPr lang="zh-CN" altLang="en-US" sz="800" dirty="0"/>
              <a:t>数据； </a:t>
            </a:r>
            <a:r>
              <a:rPr lang="en-US" altLang="zh-CN" sz="800" dirty="0"/>
              <a:t>4 </a:t>
            </a:r>
            <a:r>
              <a:rPr lang="zh-CN" altLang="en-US" sz="800" dirty="0"/>
              <a:t>前瞻产业研究院</a:t>
            </a:r>
            <a:endParaRPr lang="en-US" sz="8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6296413" y="1062434"/>
            <a:ext cx="5551417" cy="5419118"/>
            <a:chOff x="3172" y="-4508"/>
            <a:chExt cx="4342" cy="4342"/>
          </a:xfrm>
        </p:grpSpPr>
        <p:sp>
          <p:nvSpPr>
            <p:cNvPr id="56" name="矩形: 圆角 30"/>
            <p:cNvSpPr/>
            <p:nvPr/>
          </p:nvSpPr>
          <p:spPr>
            <a:xfrm>
              <a:off x="3172" y="-4508"/>
              <a:ext cx="4342" cy="4342"/>
            </a:xfrm>
            <a:prstGeom prst="roundRect">
              <a:avLst>
                <a:gd name="adj" fmla="val 5827"/>
              </a:avLst>
            </a:prstGeom>
            <a:solidFill>
              <a:srgbClr val="EBEEF3"/>
            </a:solidFill>
            <a:ln>
              <a:noFill/>
            </a:ln>
            <a:effectLst>
              <a:outerShdw blurRad="1270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31"/>
            <p:cNvSpPr/>
            <p:nvPr/>
          </p:nvSpPr>
          <p:spPr>
            <a:xfrm>
              <a:off x="3172" y="-4508"/>
              <a:ext cx="4342" cy="4342"/>
            </a:xfrm>
            <a:prstGeom prst="roundRect">
              <a:avLst>
                <a:gd name="adj" fmla="val 6467"/>
              </a:avLst>
            </a:prstGeom>
            <a:solidFill>
              <a:srgbClr val="EBEEF3"/>
            </a:solidFill>
            <a:ln>
              <a:noFill/>
            </a:ln>
            <a:effectLst>
              <a:outerShdw blurRad="1270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0" name="图片 49" descr="/private/var/folders/qc/284pp7d50rsdt_86hkk07x3w0000gn/T/com.kingsoft.wpsoffice.mac/picturecompress_20220815165802/output_20.pngoutput_20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346197" y="1062434"/>
            <a:ext cx="5379720" cy="5419118"/>
            <a:chOff x="3172" y="-4508"/>
            <a:chExt cx="4342" cy="4342"/>
          </a:xfrm>
        </p:grpSpPr>
        <p:sp>
          <p:nvSpPr>
            <p:cNvPr id="83" name="矩形: 圆角 30"/>
            <p:cNvSpPr/>
            <p:nvPr/>
          </p:nvSpPr>
          <p:spPr>
            <a:xfrm>
              <a:off x="3172" y="-4508"/>
              <a:ext cx="4342" cy="4342"/>
            </a:xfrm>
            <a:prstGeom prst="roundRect">
              <a:avLst>
                <a:gd name="adj" fmla="val 5827"/>
              </a:avLst>
            </a:prstGeom>
            <a:solidFill>
              <a:srgbClr val="EBEEF3"/>
            </a:solidFill>
            <a:ln>
              <a:noFill/>
            </a:ln>
            <a:effectLst>
              <a:outerShdw blurRad="127000" dist="1270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: 圆角 31"/>
            <p:cNvSpPr/>
            <p:nvPr/>
          </p:nvSpPr>
          <p:spPr>
            <a:xfrm>
              <a:off x="3172" y="-4508"/>
              <a:ext cx="4342" cy="4342"/>
            </a:xfrm>
            <a:prstGeom prst="roundRect">
              <a:avLst>
                <a:gd name="adj" fmla="val 6467"/>
              </a:avLst>
            </a:prstGeom>
            <a:solidFill>
              <a:srgbClr val="EBEEF3"/>
            </a:solidFill>
            <a:ln>
              <a:noFill/>
            </a:ln>
            <a:effectLst>
              <a:outerShdw blurRad="127000" dist="1270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Rectangle 55"/>
          <p:cNvSpPr/>
          <p:nvPr/>
        </p:nvSpPr>
        <p:spPr>
          <a:xfrm>
            <a:off x="489707" y="3771993"/>
            <a:ext cx="4336415" cy="49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现有微型光谱仪</a:t>
            </a:r>
            <a:endParaRPr lang="zh-CN" altLang="en-US" sz="2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257384" y="2429889"/>
            <a:ext cx="2183130" cy="1839801"/>
            <a:chOff x="9394536" y="2196219"/>
            <a:chExt cx="2183130" cy="1839801"/>
          </a:xfrm>
        </p:grpSpPr>
        <p:sp>
          <p:nvSpPr>
            <p:cNvPr id="64" name="矩形: 圆角 1"/>
            <p:cNvSpPr/>
            <p:nvPr/>
          </p:nvSpPr>
          <p:spPr>
            <a:xfrm>
              <a:off x="9394536" y="2896830"/>
              <a:ext cx="2183130" cy="1139190"/>
            </a:xfrm>
            <a:prstGeom prst="roundRect">
              <a:avLst>
                <a:gd name="adj" fmla="val 10517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763990" y="2196219"/>
              <a:ext cx="1444223" cy="663287"/>
              <a:chOff x="9639300" y="2196219"/>
              <a:chExt cx="1444223" cy="663287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9300" y="2196219"/>
                <a:ext cx="577227" cy="610242"/>
              </a:xfrm>
              <a:prstGeom prst="rect">
                <a:avLst/>
              </a:prstGeom>
            </p:spPr>
          </p:pic>
          <p:sp>
            <p:nvSpPr>
              <p:cNvPr id="59" name="矩形 58"/>
              <p:cNvSpPr/>
              <p:nvPr/>
            </p:nvSpPr>
            <p:spPr>
              <a:xfrm>
                <a:off x="9865414" y="2309781"/>
                <a:ext cx="1218109" cy="5497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rgbClr val="26447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国外禁售</a:t>
                </a:r>
                <a:endParaRPr lang="zh-CN" altLang="en-US" sz="2000" b="1" dirty="0">
                  <a:solidFill>
                    <a:srgbClr val="26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9705950" y="2944251"/>
              <a:ext cx="1560301" cy="10603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国防、军工等敏感领域核心部件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难以卖给中国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Rectangle 55"/>
          <p:cNvSpPr/>
          <p:nvPr/>
        </p:nvSpPr>
        <p:spPr>
          <a:xfrm>
            <a:off x="6468110" y="1310537"/>
            <a:ext cx="2321560" cy="49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研发困难</a:t>
            </a:r>
            <a:endParaRPr lang="en-GB" sz="2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42552" y="2431882"/>
            <a:ext cx="2183130" cy="1835814"/>
            <a:chOff x="6982167" y="2200206"/>
            <a:chExt cx="2183130" cy="1835814"/>
          </a:xfrm>
        </p:grpSpPr>
        <p:sp>
          <p:nvSpPr>
            <p:cNvPr id="63" name="矩形: 圆角 1"/>
            <p:cNvSpPr/>
            <p:nvPr/>
          </p:nvSpPr>
          <p:spPr>
            <a:xfrm>
              <a:off x="6982167" y="2896830"/>
              <a:ext cx="2183130" cy="1139190"/>
            </a:xfrm>
            <a:prstGeom prst="roundRect">
              <a:avLst>
                <a:gd name="adj" fmla="val 10517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7209487" y="2200206"/>
              <a:ext cx="1728490" cy="589050"/>
              <a:chOff x="6893812" y="1641384"/>
              <a:chExt cx="1728453" cy="557154"/>
            </a:xfrm>
          </p:grpSpPr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812" y="1641384"/>
                <a:ext cx="523875" cy="524498"/>
              </a:xfrm>
              <a:prstGeom prst="rect">
                <a:avLst/>
              </a:prstGeom>
              <a:noFill/>
            </p:spPr>
          </p:pic>
          <p:sp>
            <p:nvSpPr>
              <p:cNvPr id="55" name="矩形 54"/>
              <p:cNvSpPr/>
              <p:nvPr/>
            </p:nvSpPr>
            <p:spPr>
              <a:xfrm>
                <a:off x="6911385" y="1737343"/>
                <a:ext cx="1710880" cy="4611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rgbClr val="26447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产品低端</a:t>
                </a:r>
                <a:endParaRPr lang="zh-CN" altLang="en-US" sz="2000" b="1" dirty="0">
                  <a:solidFill>
                    <a:srgbClr val="26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4" name="文本框 73"/>
            <p:cNvSpPr txBox="1"/>
            <p:nvPr/>
          </p:nvSpPr>
          <p:spPr>
            <a:xfrm>
              <a:off x="6993212" y="2958515"/>
              <a:ext cx="2161041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中国光谱仪题材上市公司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与世界领先水平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存在较大差距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42552" y="4394280"/>
            <a:ext cx="2183130" cy="1874503"/>
            <a:chOff x="6888991" y="4297458"/>
            <a:chExt cx="2183130" cy="1874503"/>
          </a:xfrm>
        </p:grpSpPr>
        <p:sp>
          <p:nvSpPr>
            <p:cNvPr id="61" name="矩形: 圆角 1"/>
            <p:cNvSpPr/>
            <p:nvPr/>
          </p:nvSpPr>
          <p:spPr>
            <a:xfrm>
              <a:off x="6888991" y="5032771"/>
              <a:ext cx="2183130" cy="1139190"/>
            </a:xfrm>
            <a:prstGeom prst="roundRect">
              <a:avLst>
                <a:gd name="adj" fmla="val 10517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975813" y="4297458"/>
              <a:ext cx="2009486" cy="681879"/>
              <a:chOff x="6773315" y="3625074"/>
              <a:chExt cx="2009443" cy="644957"/>
            </a:xfrm>
          </p:grpSpPr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315" y="3625074"/>
                <a:ext cx="644525" cy="644957"/>
              </a:xfrm>
              <a:prstGeom prst="rect">
                <a:avLst/>
              </a:prstGeom>
            </p:spPr>
          </p:pic>
          <p:sp>
            <p:nvSpPr>
              <p:cNvPr id="70" name="矩形 69"/>
              <p:cNvSpPr/>
              <p:nvPr/>
            </p:nvSpPr>
            <p:spPr>
              <a:xfrm>
                <a:off x="6808725" y="3774290"/>
                <a:ext cx="1974033" cy="4843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rgbClr val="26447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产学研转化困难</a:t>
                </a:r>
                <a:endParaRPr lang="zh-CN" altLang="en-US" sz="2000" b="1" dirty="0">
                  <a:solidFill>
                    <a:srgbClr val="26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7143944" y="5098761"/>
              <a:ext cx="1673225" cy="10607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高等院校研发成果落地难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产业化能力不足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356915" y="1853636"/>
            <a:ext cx="954405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内忧</a:t>
            </a:r>
            <a:endParaRPr lang="zh-CN" altLang="en-US" sz="2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871747" y="1853636"/>
            <a:ext cx="954405" cy="46038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外患</a:t>
            </a:r>
            <a:endParaRPr lang="zh-CN" altLang="en-US" sz="2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55"/>
          <p:cNvSpPr/>
          <p:nvPr/>
        </p:nvSpPr>
        <p:spPr>
          <a:xfrm>
            <a:off x="489707" y="1310537"/>
            <a:ext cx="4072161" cy="49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传统光谱仪</a:t>
            </a:r>
            <a:endParaRPr lang="zh-CN" altLang="en-US" sz="2600" b="1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600050" y="4445817"/>
            <a:ext cx="4142502" cy="1568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结构复杂，生产成本较高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压缩尺寸，性能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严重下降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光谱分辨率由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1nm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下降为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10nm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已经无法满足市场的需要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/private/var/folders/qc/284pp7d50rsdt_86hkk07x3w0000gn/T/com.kingsoft.wpsoffice.mac/picturecompress_20220815165802/output_21.pngoutput_2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47728" y="2021013"/>
            <a:ext cx="1896871" cy="1474064"/>
          </a:xfrm>
          <a:prstGeom prst="roundRect">
            <a:avLst/>
          </a:prstGeom>
          <a:gradFill>
            <a:gsLst>
              <a:gs pos="0">
                <a:srgbClr val="A9ACAE"/>
              </a:gs>
              <a:gs pos="100000">
                <a:srgbClr val="F8F2EE"/>
              </a:gs>
            </a:gsLst>
            <a:lin ang="5400000" scaled="1"/>
          </a:gradFill>
        </p:spPr>
      </p:pic>
      <p:sp>
        <p:nvSpPr>
          <p:cNvPr id="35" name="矩形 34"/>
          <p:cNvSpPr/>
          <p:nvPr/>
        </p:nvSpPr>
        <p:spPr>
          <a:xfrm>
            <a:off x="2594601" y="2128762"/>
            <a:ext cx="2993481" cy="117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体积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庞大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、便携性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价格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昂贵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单台设备造价近万元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产量</a:t>
            </a:r>
            <a:r>
              <a:rPr lang="zh-CN" altLang="en-US" sz="1600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极低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科研设备、无法量产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2" name="图片 81" descr="/private/var/folders/qc/284pp7d50rsdt_86hkk07x3w0000gn/T/com.kingsoft.wpsoffice.mac/picturecompress_20220815165802/output_22.pngoutput_22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42774" y="4461240"/>
            <a:ext cx="1901825" cy="1532398"/>
          </a:xfrm>
          <a:prstGeom prst="roundRect">
            <a:avLst/>
          </a:prstGeom>
        </p:spPr>
      </p:pic>
      <p:sp>
        <p:nvSpPr>
          <p:cNvPr id="130" name="文本框 129"/>
          <p:cNvSpPr txBox="1"/>
          <p:nvPr/>
        </p:nvSpPr>
        <p:spPr>
          <a:xfrm>
            <a:off x="200660" y="17399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行业痛点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90445" y="297180"/>
            <a:ext cx="7510780" cy="398780"/>
            <a:chOff x="3661" y="372"/>
            <a:chExt cx="11828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33" y="489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72"/>
              <a:ext cx="115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现有光谱仪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无法满足市场需求，微型光谱仪产业升级迫在眉睫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49" name="图片 48" descr="WechatIMG3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51" name="图片 50" descr="浙大logo"/>
            <p:cNvPicPr>
              <a:picLocks noChangeAspect="1"/>
            </p:cNvPicPr>
            <p:nvPr/>
          </p:nvPicPr>
          <p:blipFill>
            <a:blip r:embed="rId10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9257384" y="4376214"/>
            <a:ext cx="2183130" cy="1892569"/>
            <a:chOff x="9362422" y="4272121"/>
            <a:chExt cx="2183130" cy="1892569"/>
          </a:xfrm>
        </p:grpSpPr>
        <p:grpSp>
          <p:nvGrpSpPr>
            <p:cNvPr id="46" name="组合 45"/>
            <p:cNvGrpSpPr/>
            <p:nvPr/>
          </p:nvGrpSpPr>
          <p:grpSpPr>
            <a:xfrm>
              <a:off x="9598529" y="4272121"/>
              <a:ext cx="1710916" cy="685860"/>
              <a:chOff x="9071740" y="3586936"/>
              <a:chExt cx="1710880" cy="648722"/>
            </a:xfrm>
          </p:grpSpPr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7699" y="3586936"/>
                <a:ext cx="648335" cy="648722"/>
              </a:xfrm>
              <a:prstGeom prst="rect">
                <a:avLst/>
              </a:prstGeom>
            </p:spPr>
          </p:pic>
          <p:sp>
            <p:nvSpPr>
              <p:cNvPr id="52" name="矩形 51"/>
              <p:cNvSpPr/>
              <p:nvPr/>
            </p:nvSpPr>
            <p:spPr>
              <a:xfrm>
                <a:off x="9071740" y="3776886"/>
                <a:ext cx="1710880" cy="4580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>
                    <a:solidFill>
                      <a:srgbClr val="26447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价格高昂</a:t>
                </a:r>
                <a:endParaRPr lang="zh-CN" altLang="en-US" sz="2000" b="1" dirty="0">
                  <a:solidFill>
                    <a:srgbClr val="2644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矩形: 圆角 1"/>
            <p:cNvSpPr/>
            <p:nvPr/>
          </p:nvSpPr>
          <p:spPr>
            <a:xfrm>
              <a:off x="9362422" y="5025500"/>
              <a:ext cx="2183130" cy="1139190"/>
            </a:xfrm>
            <a:prstGeom prst="roundRect">
              <a:avLst>
                <a:gd name="adj" fmla="val 10517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innerShdw blurRad="63500" dist="101600" dir="13500000">
                <a:srgbClr val="D1D9E6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362422" y="5094442"/>
              <a:ext cx="2183130" cy="10607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相关设备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进口成本较高</a:t>
              </a:r>
              <a:endPara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市场的压制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限制中国产业突破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1"/>
          <p:cNvSpPr txBox="1"/>
          <p:nvPr/>
        </p:nvSpPr>
        <p:spPr>
          <a:xfrm>
            <a:off x="9350377" y="653049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6D8EFD-8855-44BA-9876-D1A49BABFCF6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748031" y="3032713"/>
            <a:ext cx="1974850" cy="1111250"/>
            <a:chOff x="6695220" y="4240202"/>
            <a:chExt cx="1974850" cy="11112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rcRect l="330" t="1307" r="244" b="24141"/>
            <a:stretch>
              <a:fillRect/>
            </a:stretch>
          </p:blipFill>
          <p:spPr>
            <a:xfrm>
              <a:off x="6695220" y="4240202"/>
              <a:ext cx="1974850" cy="1111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/>
            <a:srcRect l="330" t="1307" r="244" b="24141"/>
            <a:stretch>
              <a:fillRect/>
            </a:stretch>
          </p:blipFill>
          <p:spPr>
            <a:xfrm>
              <a:off x="6695220" y="4240202"/>
              <a:ext cx="1974850" cy="11112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</p:pic>
      </p:grpSp>
      <p:grpSp>
        <p:nvGrpSpPr>
          <p:cNvPr id="10" name="组合 9"/>
          <p:cNvGrpSpPr/>
          <p:nvPr/>
        </p:nvGrpSpPr>
        <p:grpSpPr>
          <a:xfrm>
            <a:off x="4573452" y="3032713"/>
            <a:ext cx="1979295" cy="1094105"/>
            <a:chOff x="4610100" y="4240202"/>
            <a:chExt cx="1979295" cy="109410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rcRect l="8270" t="21133" r="9515" b="32556"/>
            <a:stretch>
              <a:fillRect/>
            </a:stretch>
          </p:blipFill>
          <p:spPr>
            <a:xfrm>
              <a:off x="4610100" y="4240202"/>
              <a:ext cx="1979295" cy="1094105"/>
            </a:xfrm>
            <a:prstGeom prst="roundRect">
              <a:avLst>
                <a:gd name="adj" fmla="val 8594"/>
              </a:avLst>
            </a:prstGeom>
            <a:solidFill>
              <a:srgbClr val="EBEEF3"/>
            </a:solidFill>
            <a:ln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/>
            <a:srcRect l="8270" t="21133" r="9515" b="32556"/>
            <a:stretch>
              <a:fillRect/>
            </a:stretch>
          </p:blipFill>
          <p:spPr>
            <a:xfrm>
              <a:off x="4610100" y="4240202"/>
              <a:ext cx="1979295" cy="10941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</p:pic>
      </p:grpSp>
      <p:grpSp>
        <p:nvGrpSpPr>
          <p:cNvPr id="9" name="组合 8"/>
          <p:cNvGrpSpPr/>
          <p:nvPr/>
        </p:nvGrpSpPr>
        <p:grpSpPr>
          <a:xfrm>
            <a:off x="2370298" y="3032713"/>
            <a:ext cx="2007870" cy="1129427"/>
            <a:chOff x="2475112" y="4240202"/>
            <a:chExt cx="2007870" cy="112942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l="3018" t="565" r="2735" b="28804"/>
            <a:stretch>
              <a:fillRect/>
            </a:stretch>
          </p:blipFill>
          <p:spPr>
            <a:xfrm>
              <a:off x="2475112" y="4240202"/>
              <a:ext cx="2007870" cy="1129427"/>
            </a:xfrm>
            <a:prstGeom prst="roundRect">
              <a:avLst>
                <a:gd name="adj" fmla="val 8594"/>
              </a:avLst>
            </a:prstGeom>
            <a:solidFill>
              <a:srgbClr val="EBEEF3"/>
            </a:solidFill>
            <a:ln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3"/>
            <a:srcRect l="3018" t="565" r="2735" b="28804"/>
            <a:stretch>
              <a:fillRect/>
            </a:stretch>
          </p:blipFill>
          <p:spPr>
            <a:xfrm>
              <a:off x="2475112" y="4240202"/>
              <a:ext cx="2007870" cy="112942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</p:pic>
      </p:grpSp>
      <p:sp>
        <p:nvSpPr>
          <p:cNvPr id="74" name="文本框 73"/>
          <p:cNvSpPr txBox="1"/>
          <p:nvPr/>
        </p:nvSpPr>
        <p:spPr>
          <a:xfrm>
            <a:off x="2486245" y="271653"/>
            <a:ext cx="7312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基于光谱微型化技术重大突破，怀揣使命开启研发之路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等腰三角形 77"/>
          <p:cNvSpPr/>
          <p:nvPr/>
        </p:nvSpPr>
        <p:spPr>
          <a:xfrm rot="5400000">
            <a:off x="2253261" y="368481"/>
            <a:ext cx="250023" cy="215537"/>
          </a:xfrm>
          <a:prstGeom prst="triangle">
            <a:avLst/>
          </a:prstGeom>
          <a:solidFill>
            <a:srgbClr val="2F3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F3E7A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5910" y="3032713"/>
            <a:ext cx="1879104" cy="1129427"/>
            <a:chOff x="483792" y="4240202"/>
            <a:chExt cx="1879104" cy="112942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/>
            <a:srcRect t="21760" r="6413" b="3248"/>
            <a:stretch>
              <a:fillRect/>
            </a:stretch>
          </p:blipFill>
          <p:spPr>
            <a:xfrm>
              <a:off x="483792" y="4240202"/>
              <a:ext cx="1879104" cy="1129427"/>
            </a:xfrm>
            <a:prstGeom prst="roundRect">
              <a:avLst>
                <a:gd name="adj" fmla="val 8594"/>
              </a:avLst>
            </a:prstGeom>
            <a:solidFill>
              <a:srgbClr val="EBEEF3"/>
            </a:solidFill>
            <a:ln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4"/>
            <a:srcRect t="21760" r="6413" b="3248"/>
            <a:stretch>
              <a:fillRect/>
            </a:stretch>
          </p:blipFill>
          <p:spPr>
            <a:xfrm>
              <a:off x="483792" y="4240202"/>
              <a:ext cx="1879104" cy="112942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</p:pic>
      </p:grpSp>
      <p:sp>
        <p:nvSpPr>
          <p:cNvPr id="54" name="直角三角形 53"/>
          <p:cNvSpPr/>
          <p:nvPr/>
        </p:nvSpPr>
        <p:spPr>
          <a:xfrm rot="13589483">
            <a:off x="10359318" y="2884757"/>
            <a:ext cx="1466850" cy="1390015"/>
          </a:xfrm>
          <a:prstGeom prst="rtTriangle">
            <a:avLst/>
          </a:prstGeom>
          <a:gradFill>
            <a:gsLst>
              <a:gs pos="66000">
                <a:srgbClr val="2F3E7A"/>
              </a:gs>
              <a:gs pos="0">
                <a:srgbClr val="2F3E7A">
                  <a:alpha val="0"/>
                </a:srgb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A1364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6" name="组合 55"/>
          <p:cNvGrpSpPr/>
          <p:nvPr/>
        </p:nvGrpSpPr>
        <p:grpSpPr>
          <a:xfrm rot="5400000">
            <a:off x="3267041" y="4334790"/>
            <a:ext cx="194111" cy="316678"/>
            <a:chOff x="2434377" y="3341562"/>
            <a:chExt cx="173578" cy="174875"/>
          </a:xfrm>
          <a:gradFill>
            <a:gsLst>
              <a:gs pos="39000">
                <a:srgbClr val="2F3E7A"/>
              </a:gs>
              <a:gs pos="100000">
                <a:schemeClr val="bg1"/>
              </a:gs>
            </a:gsLst>
            <a:lin ang="10800000" scaled="0"/>
          </a:gradFill>
        </p:grpSpPr>
        <p:sp>
          <p:nvSpPr>
            <p:cNvPr id="57" name="箭头: V 形 56"/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箭头: V 形 78"/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0" name="标题 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74233" y="4715064"/>
            <a:ext cx="1800000" cy="36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2020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年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月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1" name="标题 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35462" y="1135190"/>
            <a:ext cx="2680545" cy="96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团队负责人在机器视觉等课程中得到启发，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开始研究光谱成像，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并做了大量实践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 rot="16200000">
            <a:off x="1138407" y="2573955"/>
            <a:ext cx="194111" cy="316678"/>
            <a:chOff x="2434377" y="3341562"/>
            <a:chExt cx="173578" cy="174875"/>
          </a:xfrm>
          <a:gradFill>
            <a:gsLst>
              <a:gs pos="39000">
                <a:srgbClr val="2F3E7A"/>
              </a:gs>
              <a:gs pos="100000">
                <a:schemeClr val="bg1"/>
              </a:gs>
            </a:gsLst>
            <a:lin ang="10800000" scaled="0"/>
          </a:gradFill>
        </p:grpSpPr>
        <p:sp>
          <p:nvSpPr>
            <p:cNvPr id="83" name="箭头: V 形 82"/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箭头: V 形 83"/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5" name="标题 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5462" y="2215241"/>
            <a:ext cx="1800000" cy="36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2020年10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标题 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35462" y="5108636"/>
            <a:ext cx="3126298" cy="135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团队负责人与各位专家老师进行讨论组建最初团队并进行市场调研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经调研发现光谱检测技术会成为成像技术未来必争之地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87" name="组合 86"/>
          <p:cNvGrpSpPr/>
          <p:nvPr/>
        </p:nvGrpSpPr>
        <p:grpSpPr>
          <a:xfrm rot="16200000">
            <a:off x="5466044" y="2573955"/>
            <a:ext cx="194111" cy="316678"/>
            <a:chOff x="2434377" y="3341562"/>
            <a:chExt cx="173578" cy="174875"/>
          </a:xfrm>
          <a:gradFill>
            <a:gsLst>
              <a:gs pos="39000">
                <a:srgbClr val="2F3E7A"/>
              </a:gs>
              <a:gs pos="100000">
                <a:schemeClr val="bg1"/>
              </a:gs>
            </a:gsLst>
            <a:lin ang="10800000" scaled="0"/>
          </a:gradFill>
        </p:grpSpPr>
        <p:sp>
          <p:nvSpPr>
            <p:cNvPr id="88" name="箭头: V 形 87"/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箭头: V 形 88"/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0" name="标题 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663099" y="2215241"/>
            <a:ext cx="1800000" cy="36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2021年4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标题 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63099" y="1065814"/>
            <a:ext cx="4903705" cy="101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团队成员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3E7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进行概念构想，同时进行市场调研和行业痛点考察，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与专家老师进行合作，共同研发产品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创立微纳精光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，开启微型光谱仪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产业化元年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96" name="组合 95"/>
          <p:cNvGrpSpPr/>
          <p:nvPr/>
        </p:nvGrpSpPr>
        <p:grpSpPr>
          <a:xfrm rot="5400000">
            <a:off x="7638401" y="4334790"/>
            <a:ext cx="194111" cy="316678"/>
            <a:chOff x="2434377" y="3341562"/>
            <a:chExt cx="173578" cy="174875"/>
          </a:xfrm>
          <a:gradFill>
            <a:gsLst>
              <a:gs pos="39000">
                <a:srgbClr val="2F3E7A"/>
              </a:gs>
              <a:gs pos="100000">
                <a:schemeClr val="bg1"/>
              </a:gs>
            </a:gsLst>
            <a:lin ang="10800000" scaled="0"/>
          </a:gradFill>
        </p:grpSpPr>
        <p:sp>
          <p:nvSpPr>
            <p:cNvPr id="97" name="箭头: V 形 96"/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箭头: V 形 97"/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9" name="标题 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835456" y="4715064"/>
            <a:ext cx="1800000" cy="36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2022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年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月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0" name="标题 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848590" y="5117055"/>
            <a:ext cx="2874291" cy="135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完成产品原型，准备项目落地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招募扩大团队成员和科研人员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并尝试将创新产品进行产业化推广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项目获得广泛认可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01" name="组合 100"/>
          <p:cNvGrpSpPr/>
          <p:nvPr/>
        </p:nvGrpSpPr>
        <p:grpSpPr>
          <a:xfrm rot="5400000">
            <a:off x="9807263" y="4334790"/>
            <a:ext cx="194111" cy="316678"/>
            <a:chOff x="2434377" y="3341562"/>
            <a:chExt cx="173578" cy="174875"/>
          </a:xfrm>
          <a:gradFill>
            <a:gsLst>
              <a:gs pos="39000">
                <a:srgbClr val="C00000"/>
              </a:gs>
              <a:gs pos="100000">
                <a:schemeClr val="bg1"/>
              </a:gs>
            </a:gsLst>
            <a:lin ang="10800000" scaled="0"/>
          </a:gradFill>
        </p:grpSpPr>
        <p:sp>
          <p:nvSpPr>
            <p:cNvPr id="102" name="箭头: V 形 101"/>
            <p:cNvSpPr/>
            <p:nvPr/>
          </p:nvSpPr>
          <p:spPr>
            <a:xfrm>
              <a:off x="2434377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3" name="箭头: V 形 102"/>
            <p:cNvSpPr/>
            <p:nvPr/>
          </p:nvSpPr>
          <p:spPr>
            <a:xfrm>
              <a:off x="2507402" y="3341562"/>
              <a:ext cx="100553" cy="174875"/>
            </a:xfrm>
            <a:prstGeom prst="chevron">
              <a:avLst>
                <a:gd name="adj" fmla="val 596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4" name="标题 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004318" y="4715066"/>
            <a:ext cx="1800000" cy="36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2022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年底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5" name="标题 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918163" y="5193332"/>
            <a:ext cx="2884488" cy="64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引入pre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-A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轮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融资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2000万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以支持光谱检测仪的产品研发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892669" y="1507008"/>
            <a:ext cx="1972310" cy="1320411"/>
            <a:chOff x="8892669" y="1462453"/>
            <a:chExt cx="1972310" cy="1320411"/>
          </a:xfrm>
        </p:grpSpPr>
        <p:pic>
          <p:nvPicPr>
            <p:cNvPr id="106" name="图片 105"/>
            <p:cNvPicPr>
              <a:picLocks noChangeAspect="1"/>
            </p:cNvPicPr>
            <p:nvPr/>
          </p:nvPicPr>
          <p:blipFill>
            <a:blip r:embed="rId15"/>
            <a:srcRect l="3214" t="2082" r="1790"/>
            <a:stretch>
              <a:fillRect/>
            </a:stretch>
          </p:blipFill>
          <p:spPr>
            <a:xfrm>
              <a:off x="8892669" y="1469900"/>
              <a:ext cx="1972310" cy="13129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63500" dist="127000" dir="13500000" algn="br" rotWithShape="0">
                <a:schemeClr val="bg1"/>
              </a:outerShdw>
            </a:effectLst>
          </p:spPr>
        </p:pic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15"/>
            <a:srcRect l="3214" t="2082" r="1790"/>
            <a:stretch>
              <a:fillRect/>
            </a:stretch>
          </p:blipFill>
          <p:spPr>
            <a:xfrm>
              <a:off x="8892669" y="1462453"/>
              <a:ext cx="1972310" cy="13129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63500" dist="127000" dir="2700000" algn="tl" rotWithShape="0">
                <a:srgbClr val="D1D9E6"/>
              </a:outerShdw>
            </a:effectLst>
          </p:spPr>
        </p:pic>
      </p:grpSp>
      <p:pic>
        <p:nvPicPr>
          <p:cNvPr id="107" name="图片 106" descr="/private/var/folders/qc/284pp7d50rsdt_86hkk07x3w0000gn/T/com.kingsoft.wpsoffice.mac/picturecompress_20220815165802/output_23.pngoutput_23"/>
          <p:cNvPicPr>
            <a:picLocks noChangeAspect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9845523" y="2078104"/>
            <a:ext cx="1702435" cy="31543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53" name="灯片编号占位符 1"/>
          <p:cNvSpPr txBox="1"/>
          <p:nvPr/>
        </p:nvSpPr>
        <p:spPr>
          <a:xfrm>
            <a:off x="9350377" y="64892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96D8EFD-8855-44BA-9876-D1A49BABFC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 descr="/private/var/folders/qc/284pp7d50rsdt_86hkk07x3w0000gn/T/com.kingsoft.wpsoffice.mac/picturecompress_20220815165802/output_24.pngoutput_24"/>
          <p:cNvPicPr>
            <a:picLocks noChangeAspect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8914671" y="3032947"/>
            <a:ext cx="1979294" cy="1112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dist="127000" dir="13500000" algn="br" rotWithShape="0">
              <a:schemeClr val="bg1"/>
            </a:outerShdw>
          </a:effectLst>
        </p:spPr>
      </p:pic>
      <p:pic>
        <p:nvPicPr>
          <p:cNvPr id="5" name="图片 4" descr="/private/var/folders/qc/284pp7d50rsdt_86hkk07x3w0000gn/T/com.kingsoft.wpsoffice.mac/picturecompress_20220815165802/output_25.pngoutput_25"/>
          <p:cNvPicPr>
            <a:picLocks noChangeAspect="1"/>
          </p:cNvPicPr>
          <p:nvPr/>
        </p:nvPicPr>
        <p:blipFill rotWithShape="1">
          <a:blip r:embed="rId18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00660" y="173990"/>
            <a:ext cx="2061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项目历程</a:t>
            </a:r>
            <a:endParaRPr lang="en-US" altLang="zh-CN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15" name="图片 14" descr="WechatIMG30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16" name="图片 15" descr="浙大logo"/>
            <p:cNvPicPr>
              <a:picLocks noChangeAspect="1"/>
            </p:cNvPicPr>
            <p:nvPr/>
          </p:nvPicPr>
          <p:blipFill>
            <a:blip r:embed="rId20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59763" y="5841164"/>
            <a:ext cx="11459981" cy="620395"/>
            <a:chOff x="295909" y="982941"/>
            <a:chExt cx="6196963" cy="2861136"/>
          </a:xfrm>
        </p:grpSpPr>
        <p:sp>
          <p:nvSpPr>
            <p:cNvPr id="14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6438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185224" y="1232275"/>
            <a:ext cx="4525645" cy="1617980"/>
            <a:chOff x="295909" y="982941"/>
            <a:chExt cx="6196963" cy="2861136"/>
          </a:xfrm>
        </p:grpSpPr>
        <p:sp>
          <p:nvSpPr>
            <p:cNvPr id="8" name="矩形: 圆角 72"/>
            <p:cNvSpPr/>
            <p:nvPr/>
          </p:nvSpPr>
          <p:spPr>
            <a:xfrm>
              <a:off x="295909" y="994728"/>
              <a:ext cx="6195541" cy="2849349"/>
            </a:xfrm>
            <a:prstGeom prst="roundRect">
              <a:avLst>
                <a:gd name="adj" fmla="val 4446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73"/>
            <p:cNvSpPr/>
            <p:nvPr/>
          </p:nvSpPr>
          <p:spPr>
            <a:xfrm>
              <a:off x="297331" y="982941"/>
              <a:ext cx="6195541" cy="2849349"/>
            </a:xfrm>
            <a:prstGeom prst="roundRect">
              <a:avLst>
                <a:gd name="adj" fmla="val 6438"/>
              </a:avLst>
            </a:prstGeom>
            <a:solidFill>
              <a:srgbClr val="EBEEF3"/>
            </a:solidFill>
            <a:ln w="38100">
              <a:noFill/>
            </a:ln>
            <a:effectLst>
              <a:outerShdw blurRad="63500" dist="101600" dir="2700000" algn="tl" rotWithShape="0">
                <a:srgbClr val="D1D9E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 descr="/private/var/folders/qc/284pp7d50rsdt_86hkk07x3w0000gn/T/com.kingsoft.wpsoffice.mac/picturecompress_20220815165802/output_26.pngoutput_26"/>
          <p:cNvPicPr>
            <a:picLocks noChangeAspect="1"/>
          </p:cNvPicPr>
          <p:nvPr/>
        </p:nvPicPr>
        <p:blipFill rotWithShape="1">
          <a:blip r:embed="rId1"/>
          <a:srcRect l="17472" t="17984" r="18276" b="66822"/>
          <a:stretch>
            <a:fillRect/>
          </a:stretch>
        </p:blipFill>
        <p:spPr>
          <a:xfrm>
            <a:off x="168742" y="409421"/>
            <a:ext cx="2255803" cy="541102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 rot="16200000">
            <a:off x="2972391" y="-463810"/>
            <a:ext cx="461665" cy="43330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Market of mini spectrometers sub-systems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167461" y="1009392"/>
            <a:ext cx="3977030" cy="497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微型光谱仪市场规模</a:t>
            </a:r>
            <a:endParaRPr lang="zh-CN" alt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09971" y="1859769"/>
            <a:ext cx="4857541" cy="3670185"/>
            <a:chOff x="773806" y="2491591"/>
            <a:chExt cx="4857541" cy="3670185"/>
          </a:xfrm>
        </p:grpSpPr>
        <p:sp>
          <p:nvSpPr>
            <p:cNvPr id="16" name="文本框 15"/>
            <p:cNvSpPr txBox="1"/>
            <p:nvPr/>
          </p:nvSpPr>
          <p:spPr>
            <a:xfrm>
              <a:off x="936148" y="5960449"/>
              <a:ext cx="2572150" cy="201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spc="40" dirty="0"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 </a:t>
              </a:r>
              <a:r>
                <a:rPr lang="zh-CN" altLang="en-US" sz="1200" spc="40" dirty="0"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来源：</a:t>
              </a:r>
              <a:r>
                <a:rPr lang="en-US" altLang="zh-CN" sz="1200" b="1" spc="40" dirty="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Research and Markets </a:t>
              </a:r>
              <a:r>
                <a:rPr lang="en-US" altLang="zh-CN" sz="1200" spc="40" dirty="0"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327997" y="2908388"/>
              <a:ext cx="3972821" cy="2627768"/>
              <a:chOff x="863743" y="3084455"/>
              <a:chExt cx="4409975" cy="2886131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863743" y="5039326"/>
                <a:ext cx="432000" cy="931260"/>
              </a:xfrm>
              <a:prstGeom prst="rect">
                <a:avLst/>
              </a:prstGeom>
              <a:solidFill>
                <a:srgbClr val="264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526739" y="4982695"/>
                <a:ext cx="432000" cy="987891"/>
              </a:xfrm>
              <a:prstGeom prst="rect">
                <a:avLst/>
              </a:prstGeom>
              <a:solidFill>
                <a:srgbClr val="264478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189735" y="4920387"/>
                <a:ext cx="432000" cy="1050199"/>
              </a:xfrm>
              <a:prstGeom prst="rect">
                <a:avLst/>
              </a:prstGeom>
              <a:solidFill>
                <a:srgbClr val="2644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852731" y="4573471"/>
                <a:ext cx="432001" cy="1397115"/>
              </a:xfrm>
              <a:prstGeom prst="rect">
                <a:avLst/>
              </a:prstGeom>
              <a:solidFill>
                <a:srgbClr val="4472C4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3515727" y="4102938"/>
                <a:ext cx="432000" cy="1867648"/>
              </a:xfrm>
              <a:prstGeom prst="rect">
                <a:avLst/>
              </a:prstGeom>
              <a:solidFill>
                <a:srgbClr val="4472C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4178723" y="3522206"/>
                <a:ext cx="432000" cy="2448380"/>
              </a:xfrm>
              <a:prstGeom prst="rect">
                <a:avLst/>
              </a:prstGeom>
              <a:solidFill>
                <a:srgbClr val="4472C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4841718" y="3084455"/>
                <a:ext cx="432000" cy="2886131"/>
              </a:xfrm>
              <a:prstGeom prst="rect">
                <a:avLst/>
              </a:prstGeom>
              <a:solidFill>
                <a:srgbClr val="4472C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033026" y="5495673"/>
              <a:ext cx="1015948" cy="356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2018</a:t>
              </a:r>
              <a:endPara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626105" y="5424152"/>
              <a:ext cx="1015948" cy="47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2019</a:t>
              </a:r>
              <a:endPara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222343" y="5495673"/>
              <a:ext cx="1015948" cy="356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2020</a:t>
              </a:r>
              <a:endPara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833103" y="5424152"/>
              <a:ext cx="1015948" cy="471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2021</a:t>
              </a:r>
              <a:endPara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411849" y="5495673"/>
              <a:ext cx="1015948" cy="356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2022</a:t>
              </a:r>
              <a:endPara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020314" y="5495673"/>
              <a:ext cx="1015948" cy="356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2023</a:t>
              </a:r>
              <a:endPara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615399" y="5495673"/>
              <a:ext cx="1015948" cy="356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2024</a:t>
              </a:r>
              <a:endPara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0800000">
              <a:off x="773806" y="3236883"/>
              <a:ext cx="457490" cy="190188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Revenue(Million $)</a:t>
              </a:r>
              <a:endParaRPr lang="zh-CN" altLang="en-US" sz="1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任意多边形: 形状 1"/>
            <p:cNvSpPr/>
            <p:nvPr/>
          </p:nvSpPr>
          <p:spPr>
            <a:xfrm>
              <a:off x="1429761" y="2491591"/>
              <a:ext cx="3778250" cy="1951990"/>
            </a:xfrm>
            <a:custGeom>
              <a:avLst/>
              <a:gdLst>
                <a:gd name="connsiteX0" fmla="*/ 0 w 5043949"/>
                <a:gd name="connsiteY0" fmla="*/ 2172929 h 2172929"/>
                <a:gd name="connsiteX1" fmla="*/ 1543665 w 5043949"/>
                <a:gd name="connsiteY1" fmla="*/ 2015613 h 2172929"/>
                <a:gd name="connsiteX2" fmla="*/ 2635046 w 5043949"/>
                <a:gd name="connsiteY2" fmla="*/ 1504336 h 2172929"/>
                <a:gd name="connsiteX3" fmla="*/ 4395020 w 5043949"/>
                <a:gd name="connsiteY3" fmla="*/ 452284 h 2172929"/>
                <a:gd name="connsiteX4" fmla="*/ 5043949 w 5043949"/>
                <a:gd name="connsiteY4" fmla="*/ 0 h 2172929"/>
                <a:gd name="connsiteX0-1" fmla="*/ 0 w 5057476"/>
                <a:gd name="connsiteY0-2" fmla="*/ 2389374 h 2389374"/>
                <a:gd name="connsiteX1-3" fmla="*/ 1557192 w 5057476"/>
                <a:gd name="connsiteY1-4" fmla="*/ 2015613 h 2389374"/>
                <a:gd name="connsiteX2-5" fmla="*/ 2648573 w 5057476"/>
                <a:gd name="connsiteY2-6" fmla="*/ 1504336 h 2389374"/>
                <a:gd name="connsiteX3-7" fmla="*/ 4408547 w 5057476"/>
                <a:gd name="connsiteY3-8" fmla="*/ 452284 h 2389374"/>
                <a:gd name="connsiteX4-9" fmla="*/ 5057476 w 5057476"/>
                <a:gd name="connsiteY4-10" fmla="*/ 0 h 2389374"/>
                <a:gd name="connsiteX0-11" fmla="*/ 0 w 5057476"/>
                <a:gd name="connsiteY0-12" fmla="*/ 2389374 h 2389374"/>
                <a:gd name="connsiteX1-13" fmla="*/ 1584248 w 5057476"/>
                <a:gd name="connsiteY1-14" fmla="*/ 2123835 h 2389374"/>
                <a:gd name="connsiteX2-15" fmla="*/ 2648573 w 5057476"/>
                <a:gd name="connsiteY2-16" fmla="*/ 1504336 h 2389374"/>
                <a:gd name="connsiteX3-17" fmla="*/ 4408547 w 5057476"/>
                <a:gd name="connsiteY3-18" fmla="*/ 452284 h 2389374"/>
                <a:gd name="connsiteX4-19" fmla="*/ 5057476 w 5057476"/>
                <a:gd name="connsiteY4-20" fmla="*/ 0 h 2389374"/>
                <a:gd name="connsiteX0-21" fmla="*/ 0 w 5057476"/>
                <a:gd name="connsiteY0-22" fmla="*/ 2389374 h 2389374"/>
                <a:gd name="connsiteX1-23" fmla="*/ 1584248 w 5057476"/>
                <a:gd name="connsiteY1-24" fmla="*/ 2123835 h 2389374"/>
                <a:gd name="connsiteX2-25" fmla="*/ 2716213 w 5057476"/>
                <a:gd name="connsiteY2-26" fmla="*/ 1558447 h 2389374"/>
                <a:gd name="connsiteX3-27" fmla="*/ 4408547 w 5057476"/>
                <a:gd name="connsiteY3-28" fmla="*/ 452284 h 2389374"/>
                <a:gd name="connsiteX4-29" fmla="*/ 5057476 w 5057476"/>
                <a:gd name="connsiteY4-30" fmla="*/ 0 h 23893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57476" h="2389374">
                  <a:moveTo>
                    <a:pt x="0" y="2389374"/>
                  </a:moveTo>
                  <a:cubicBezTo>
                    <a:pt x="552245" y="2366432"/>
                    <a:pt x="1131546" y="2262323"/>
                    <a:pt x="1584248" y="2123835"/>
                  </a:cubicBezTo>
                  <a:cubicBezTo>
                    <a:pt x="2036950" y="1985347"/>
                    <a:pt x="2245497" y="1837039"/>
                    <a:pt x="2716213" y="1558447"/>
                  </a:cubicBezTo>
                  <a:lnTo>
                    <a:pt x="4408547" y="452284"/>
                  </a:lnTo>
                  <a:cubicBezTo>
                    <a:pt x="4810031" y="201561"/>
                    <a:pt x="4933753" y="100780"/>
                    <a:pt x="5057476" y="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7281441" y="1317852"/>
            <a:ext cx="4338762" cy="1273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</a:t>
            </a:r>
            <a:endParaRPr lang="en-US" altLang="zh-CN" sz="2400" b="1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微纳精光首席科学家研发出</a:t>
            </a:r>
            <a:r>
              <a:rPr lang="zh-CN" altLang="en-US" sz="1600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世界最小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光谱仪，达到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科技爆炸点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203639" y="3192520"/>
            <a:ext cx="4585335" cy="2165350"/>
            <a:chOff x="10682" y="4877"/>
            <a:chExt cx="7221" cy="3410"/>
          </a:xfrm>
        </p:grpSpPr>
        <p:grpSp>
          <p:nvGrpSpPr>
            <p:cNvPr id="17" name="组合 16"/>
            <p:cNvGrpSpPr/>
            <p:nvPr/>
          </p:nvGrpSpPr>
          <p:grpSpPr>
            <a:xfrm>
              <a:off x="10682" y="4877"/>
              <a:ext cx="7221" cy="3410"/>
              <a:chOff x="295909" y="982941"/>
              <a:chExt cx="6196963" cy="2861136"/>
            </a:xfrm>
          </p:grpSpPr>
          <p:sp>
            <p:nvSpPr>
              <p:cNvPr id="18" name="矩形: 圆角 72"/>
              <p:cNvSpPr/>
              <p:nvPr/>
            </p:nvSpPr>
            <p:spPr>
              <a:xfrm>
                <a:off x="295909" y="994728"/>
                <a:ext cx="6195541" cy="2849349"/>
              </a:xfrm>
              <a:prstGeom prst="roundRect">
                <a:avLst>
                  <a:gd name="adj" fmla="val 4446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016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: 圆角 73"/>
              <p:cNvSpPr/>
              <p:nvPr/>
            </p:nvSpPr>
            <p:spPr>
              <a:xfrm>
                <a:off x="297331" y="982941"/>
                <a:ext cx="6195541" cy="2849349"/>
              </a:xfrm>
              <a:prstGeom prst="roundRect">
                <a:avLst>
                  <a:gd name="adj" fmla="val 6438"/>
                </a:avLst>
              </a:prstGeom>
              <a:solidFill>
                <a:srgbClr val="EBEEF3"/>
              </a:solidFill>
              <a:ln w="38100">
                <a:noFill/>
              </a:ln>
              <a:effectLst>
                <a:outerShdw blurRad="63500" dist="101600" dir="2700000" algn="tl" rotWithShape="0">
                  <a:srgbClr val="D1D9E6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10727" y="5147"/>
              <a:ext cx="7129" cy="27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2021</a:t>
              </a:r>
              <a:endParaRPr lang="en-US" altLang="zh-CN" sz="2400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5750" indent="-2857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微纳精光成立，开启微型光谱仪</a:t>
              </a: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产业化元年</a:t>
              </a:r>
              <a:endParaRPr lang="en-US" altLang="zh-CN" sz="1600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5750" indent="-2857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微纳精光通过微型光谱技术和模组搭建迎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接</a:t>
              </a:r>
              <a:r>
                <a:rPr lang="zh-CN" altLang="en-US" sz="1600" b="1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产业拐点</a:t>
              </a:r>
              <a:r>
                <a:rPr lang="zh-CN" altLang="en-US" sz="16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，突破产业停滞现状</a:t>
              </a:r>
              <a:endParaRPr lang="zh-CN" altLang="en-US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82" name="连接符: 肘形 81"/>
          <p:cNvCxnSpPr>
            <a:stCxn id="38" idx="0"/>
          </p:cNvCxnSpPr>
          <p:nvPr/>
        </p:nvCxnSpPr>
        <p:spPr>
          <a:xfrm rot="5400000" flipH="1" flipV="1">
            <a:off x="3570642" y="527693"/>
            <a:ext cx="1962569" cy="4991803"/>
          </a:xfrm>
          <a:prstGeom prst="bentConnector2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1315694" y="5922898"/>
            <a:ext cx="9548118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微纳精光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解决市场痛点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，开辟创新应用领域，以微型光谱技术壁垒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重塑市场格局</a:t>
            </a:r>
            <a:endParaRPr lang="zh-CN" altLang="en-US" sz="2000" b="1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>
            <a:off x="3445162" y="4239769"/>
            <a:ext cx="360266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11455" y="15494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rgbClr val="2F3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市场规模</a:t>
            </a:r>
            <a:endParaRPr lang="zh-CN" altLang="en-US" sz="2800" b="1" spc="600" dirty="0">
              <a:solidFill>
                <a:srgbClr val="2F3E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273300" y="216535"/>
            <a:ext cx="7940040" cy="398780"/>
            <a:chOff x="3634" y="372"/>
            <a:chExt cx="12504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06" y="503"/>
              <a:ext cx="394" cy="339"/>
            </a:xfrm>
            <a:prstGeom prst="triangle">
              <a:avLst/>
            </a:prstGeom>
            <a:solidFill>
              <a:srgbClr val="2F3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72"/>
              <a:ext cx="121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微型光谱仪发展迎来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拐点</a:t>
              </a:r>
              <a:r>
                <a:rPr lang="zh-CN" altLang="en-US" sz="2000" b="1" dirty="0">
                  <a:solidFill>
                    <a:srgbClr val="2F3E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，微纳精光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重塑市场格局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606118" y="172403"/>
            <a:ext cx="2352040" cy="624205"/>
            <a:chOff x="9606118" y="172403"/>
            <a:chExt cx="2352040" cy="624205"/>
          </a:xfrm>
        </p:grpSpPr>
        <p:pic>
          <p:nvPicPr>
            <p:cNvPr id="46" name="图片 45" descr="WechatIMG3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5723" y="216535"/>
              <a:ext cx="1702435" cy="535940"/>
            </a:xfrm>
            <a:prstGeom prst="rect">
              <a:avLst/>
            </a:prstGeom>
          </p:spPr>
        </p:pic>
        <p:pic>
          <p:nvPicPr>
            <p:cNvPr id="47" name="图片 46" descr="浙大logo"/>
            <p:cNvPicPr>
              <a:picLocks noChangeAspect="1"/>
            </p:cNvPicPr>
            <p:nvPr/>
          </p:nvPicPr>
          <p:blipFill>
            <a:blip r:embed="rId3"/>
            <a:srcRect r="67925"/>
            <a:stretch>
              <a:fillRect/>
            </a:stretch>
          </p:blipFill>
          <p:spPr>
            <a:xfrm>
              <a:off x="9606118" y="172403"/>
              <a:ext cx="600075" cy="624205"/>
            </a:xfrm>
            <a:prstGeom prst="rect">
              <a:avLst/>
            </a:prstGeom>
          </p:spPr>
        </p:pic>
      </p:grpSp>
      <p:sp>
        <p:nvSpPr>
          <p:cNvPr id="4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350377" y="6489241"/>
            <a:ext cx="2743200" cy="365125"/>
          </a:xfrm>
        </p:spPr>
        <p:txBody>
          <a:bodyPr/>
          <a:lstStyle/>
          <a:p>
            <a:fld id="{B96D8EFD-8855-44BA-9876-D1A49BABFCF6}" type="slidenum">
              <a:rPr lang="zh-CN" altLang="en-US" smtClean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/private/var/folders/qc/284pp7d50rsdt_86hkk07x3w0000gn/T/com.kingsoft.wpsoffice.mac/picturecompress_20220815165802/output_27.pngoutput_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-1"/>
            <a:ext cx="12319571" cy="69398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050" y="6986"/>
            <a:ext cx="12211051" cy="6857999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95910" y="650240"/>
            <a:ext cx="1945640" cy="457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任意形状 26"/>
          <p:cNvSpPr/>
          <p:nvPr/>
        </p:nvSpPr>
        <p:spPr>
          <a:xfrm rot="785797">
            <a:off x="-2300527" y="-809146"/>
            <a:ext cx="10991215" cy="10235565"/>
          </a:xfrm>
          <a:custGeom>
            <a:avLst/>
            <a:gdLst>
              <a:gd name="connsiteX0" fmla="*/ 10411078 w 10664138"/>
              <a:gd name="connsiteY0" fmla="*/ 0 h 9032925"/>
              <a:gd name="connsiteX1" fmla="*/ 10664138 w 10664138"/>
              <a:gd name="connsiteY1" fmla="*/ 1560480 h 9032925"/>
              <a:gd name="connsiteX2" fmla="*/ 10382092 w 10664138"/>
              <a:gd name="connsiteY2" fmla="*/ 1438539 h 9032925"/>
              <a:gd name="connsiteX3" fmla="*/ 10226528 w 10664138"/>
              <a:gd name="connsiteY3" fmla="*/ 1375055 h 9032925"/>
              <a:gd name="connsiteX4" fmla="*/ 10109920 w 10664138"/>
              <a:gd name="connsiteY4" fmla="*/ 1590324 h 9032925"/>
              <a:gd name="connsiteX5" fmla="*/ 8035846 w 10664138"/>
              <a:gd name="connsiteY5" fmla="*/ 5361408 h 9032925"/>
              <a:gd name="connsiteX6" fmla="*/ 7798780 w 10664138"/>
              <a:gd name="connsiteY6" fmla="*/ 8240075 h 9032925"/>
              <a:gd name="connsiteX7" fmla="*/ 2092247 w 10664138"/>
              <a:gd name="connsiteY7" fmla="*/ 8934341 h 9032925"/>
              <a:gd name="connsiteX8" fmla="*/ 111047 w 10664138"/>
              <a:gd name="connsiteY8" fmla="*/ 6529808 h 9032925"/>
              <a:gd name="connsiteX9" fmla="*/ 297314 w 10664138"/>
              <a:gd name="connsiteY9" fmla="*/ 6055675 h 9032925"/>
              <a:gd name="connsiteX10" fmla="*/ 686780 w 10664138"/>
              <a:gd name="connsiteY10" fmla="*/ 5276741 h 9032925"/>
              <a:gd name="connsiteX11" fmla="*/ 4530647 w 10664138"/>
              <a:gd name="connsiteY11" fmla="*/ 4802608 h 9032925"/>
              <a:gd name="connsiteX12" fmla="*/ 7968114 w 10664138"/>
              <a:gd name="connsiteY12" fmla="*/ 2262608 h 9032925"/>
              <a:gd name="connsiteX13" fmla="*/ 9130570 w 10664138"/>
              <a:gd name="connsiteY13" fmla="*/ 1154818 h 9032925"/>
              <a:gd name="connsiteX14" fmla="*/ 9254905 w 10664138"/>
              <a:gd name="connsiteY14" fmla="*/ 1023950 h 9032925"/>
              <a:gd name="connsiteX15" fmla="*/ 9074055 w 10664138"/>
              <a:gd name="connsiteY15" fmla="*/ 966749 h 9032925"/>
              <a:gd name="connsiteX16" fmla="*/ 8513337 w 10664138"/>
              <a:gd name="connsiteY16" fmla="*/ 801647 h 9032925"/>
              <a:gd name="connsiteX17" fmla="*/ 10411078 w 10664138"/>
              <a:gd name="connsiteY17" fmla="*/ 0 h 9032925"/>
              <a:gd name="connsiteX0-1" fmla="*/ 10411078 w 10664138"/>
              <a:gd name="connsiteY0-2" fmla="*/ 0 h 9032925"/>
              <a:gd name="connsiteX1-3" fmla="*/ 10664138 w 10664138"/>
              <a:gd name="connsiteY1-4" fmla="*/ 1560480 h 9032925"/>
              <a:gd name="connsiteX2-5" fmla="*/ 10382092 w 10664138"/>
              <a:gd name="connsiteY2-6" fmla="*/ 1438539 h 9032925"/>
              <a:gd name="connsiteX3-7" fmla="*/ 10226528 w 10664138"/>
              <a:gd name="connsiteY3-8" fmla="*/ 1375055 h 9032925"/>
              <a:gd name="connsiteX4-9" fmla="*/ 10109920 w 10664138"/>
              <a:gd name="connsiteY4-10" fmla="*/ 1590324 h 9032925"/>
              <a:gd name="connsiteX5-11" fmla="*/ 8035846 w 10664138"/>
              <a:gd name="connsiteY5-12" fmla="*/ 5361408 h 9032925"/>
              <a:gd name="connsiteX6-13" fmla="*/ 7798780 w 10664138"/>
              <a:gd name="connsiteY6-14" fmla="*/ 8240075 h 9032925"/>
              <a:gd name="connsiteX7-15" fmla="*/ 2092247 w 10664138"/>
              <a:gd name="connsiteY7-16" fmla="*/ 8934341 h 9032925"/>
              <a:gd name="connsiteX8-17" fmla="*/ 111047 w 10664138"/>
              <a:gd name="connsiteY8-18" fmla="*/ 6529808 h 9032925"/>
              <a:gd name="connsiteX9-19" fmla="*/ 297314 w 10664138"/>
              <a:gd name="connsiteY9-20" fmla="*/ 6055675 h 9032925"/>
              <a:gd name="connsiteX10-21" fmla="*/ 686780 w 10664138"/>
              <a:gd name="connsiteY10-22" fmla="*/ 5276741 h 9032925"/>
              <a:gd name="connsiteX11-23" fmla="*/ 4530647 w 10664138"/>
              <a:gd name="connsiteY11-24" fmla="*/ 4802608 h 9032925"/>
              <a:gd name="connsiteX12-25" fmla="*/ 7968114 w 10664138"/>
              <a:gd name="connsiteY12-26" fmla="*/ 2262608 h 9032925"/>
              <a:gd name="connsiteX13-27" fmla="*/ 9130570 w 10664138"/>
              <a:gd name="connsiteY13-28" fmla="*/ 1154818 h 9032925"/>
              <a:gd name="connsiteX14-29" fmla="*/ 9254905 w 10664138"/>
              <a:gd name="connsiteY14-30" fmla="*/ 1023950 h 9032925"/>
              <a:gd name="connsiteX15-31" fmla="*/ 9074055 w 10664138"/>
              <a:gd name="connsiteY15-32" fmla="*/ 966749 h 9032925"/>
              <a:gd name="connsiteX16-33" fmla="*/ 8722564 w 10664138"/>
              <a:gd name="connsiteY16-34" fmla="*/ 809396 h 9032925"/>
              <a:gd name="connsiteX17-35" fmla="*/ 10411078 w 10664138"/>
              <a:gd name="connsiteY17-36" fmla="*/ 0 h 9032925"/>
              <a:gd name="connsiteX0-37" fmla="*/ 10411078 w 10664138"/>
              <a:gd name="connsiteY0-38" fmla="*/ 0 h 9032925"/>
              <a:gd name="connsiteX1-39" fmla="*/ 10664138 w 10664138"/>
              <a:gd name="connsiteY1-40" fmla="*/ 1560480 h 9032925"/>
              <a:gd name="connsiteX2-41" fmla="*/ 10382092 w 10664138"/>
              <a:gd name="connsiteY2-42" fmla="*/ 1438539 h 9032925"/>
              <a:gd name="connsiteX3-43" fmla="*/ 10226528 w 10664138"/>
              <a:gd name="connsiteY3-44" fmla="*/ 1375055 h 9032925"/>
              <a:gd name="connsiteX4-45" fmla="*/ 9869696 w 10664138"/>
              <a:gd name="connsiteY4-46" fmla="*/ 2008778 h 9032925"/>
              <a:gd name="connsiteX5-47" fmla="*/ 8035846 w 10664138"/>
              <a:gd name="connsiteY5-48" fmla="*/ 5361408 h 9032925"/>
              <a:gd name="connsiteX6-49" fmla="*/ 7798780 w 10664138"/>
              <a:gd name="connsiteY6-50" fmla="*/ 8240075 h 9032925"/>
              <a:gd name="connsiteX7-51" fmla="*/ 2092247 w 10664138"/>
              <a:gd name="connsiteY7-52" fmla="*/ 8934341 h 9032925"/>
              <a:gd name="connsiteX8-53" fmla="*/ 111047 w 10664138"/>
              <a:gd name="connsiteY8-54" fmla="*/ 6529808 h 9032925"/>
              <a:gd name="connsiteX9-55" fmla="*/ 297314 w 10664138"/>
              <a:gd name="connsiteY9-56" fmla="*/ 6055675 h 9032925"/>
              <a:gd name="connsiteX10-57" fmla="*/ 686780 w 10664138"/>
              <a:gd name="connsiteY10-58" fmla="*/ 5276741 h 9032925"/>
              <a:gd name="connsiteX11-59" fmla="*/ 4530647 w 10664138"/>
              <a:gd name="connsiteY11-60" fmla="*/ 4802608 h 9032925"/>
              <a:gd name="connsiteX12-61" fmla="*/ 7968114 w 10664138"/>
              <a:gd name="connsiteY12-62" fmla="*/ 2262608 h 9032925"/>
              <a:gd name="connsiteX13-63" fmla="*/ 9130570 w 10664138"/>
              <a:gd name="connsiteY13-64" fmla="*/ 1154818 h 9032925"/>
              <a:gd name="connsiteX14-65" fmla="*/ 9254905 w 10664138"/>
              <a:gd name="connsiteY14-66" fmla="*/ 1023950 h 9032925"/>
              <a:gd name="connsiteX15-67" fmla="*/ 9074055 w 10664138"/>
              <a:gd name="connsiteY15-68" fmla="*/ 966749 h 9032925"/>
              <a:gd name="connsiteX16-69" fmla="*/ 8722564 w 10664138"/>
              <a:gd name="connsiteY16-70" fmla="*/ 809396 h 9032925"/>
              <a:gd name="connsiteX17-71" fmla="*/ 10411078 w 10664138"/>
              <a:gd name="connsiteY17-72" fmla="*/ 0 h 9032925"/>
              <a:gd name="connsiteX0-73" fmla="*/ 10411078 w 10664138"/>
              <a:gd name="connsiteY0-74" fmla="*/ 0 h 9032925"/>
              <a:gd name="connsiteX1-75" fmla="*/ 10664138 w 10664138"/>
              <a:gd name="connsiteY1-76" fmla="*/ 1560480 h 9032925"/>
              <a:gd name="connsiteX2-77" fmla="*/ 10382092 w 10664138"/>
              <a:gd name="connsiteY2-78" fmla="*/ 1438539 h 9032925"/>
              <a:gd name="connsiteX3-79" fmla="*/ 10164535 w 10664138"/>
              <a:gd name="connsiteY3-80" fmla="*/ 1444797 h 9032925"/>
              <a:gd name="connsiteX4-81" fmla="*/ 9869696 w 10664138"/>
              <a:gd name="connsiteY4-82" fmla="*/ 2008778 h 9032925"/>
              <a:gd name="connsiteX5-83" fmla="*/ 8035846 w 10664138"/>
              <a:gd name="connsiteY5-84" fmla="*/ 5361408 h 9032925"/>
              <a:gd name="connsiteX6-85" fmla="*/ 7798780 w 10664138"/>
              <a:gd name="connsiteY6-86" fmla="*/ 8240075 h 9032925"/>
              <a:gd name="connsiteX7-87" fmla="*/ 2092247 w 10664138"/>
              <a:gd name="connsiteY7-88" fmla="*/ 8934341 h 9032925"/>
              <a:gd name="connsiteX8-89" fmla="*/ 111047 w 10664138"/>
              <a:gd name="connsiteY8-90" fmla="*/ 6529808 h 9032925"/>
              <a:gd name="connsiteX9-91" fmla="*/ 297314 w 10664138"/>
              <a:gd name="connsiteY9-92" fmla="*/ 6055675 h 9032925"/>
              <a:gd name="connsiteX10-93" fmla="*/ 686780 w 10664138"/>
              <a:gd name="connsiteY10-94" fmla="*/ 5276741 h 9032925"/>
              <a:gd name="connsiteX11-95" fmla="*/ 4530647 w 10664138"/>
              <a:gd name="connsiteY11-96" fmla="*/ 4802608 h 9032925"/>
              <a:gd name="connsiteX12-97" fmla="*/ 7968114 w 10664138"/>
              <a:gd name="connsiteY12-98" fmla="*/ 2262608 h 9032925"/>
              <a:gd name="connsiteX13-99" fmla="*/ 9130570 w 10664138"/>
              <a:gd name="connsiteY13-100" fmla="*/ 1154818 h 9032925"/>
              <a:gd name="connsiteX14-101" fmla="*/ 9254905 w 10664138"/>
              <a:gd name="connsiteY14-102" fmla="*/ 1023950 h 9032925"/>
              <a:gd name="connsiteX15-103" fmla="*/ 9074055 w 10664138"/>
              <a:gd name="connsiteY15-104" fmla="*/ 966749 h 9032925"/>
              <a:gd name="connsiteX16-105" fmla="*/ 8722564 w 10664138"/>
              <a:gd name="connsiteY16-106" fmla="*/ 809396 h 9032925"/>
              <a:gd name="connsiteX17-107" fmla="*/ 10411078 w 10664138"/>
              <a:gd name="connsiteY17-108" fmla="*/ 0 h 9032925"/>
              <a:gd name="connsiteX0-109" fmla="*/ 10411078 w 10664138"/>
              <a:gd name="connsiteY0-110" fmla="*/ 0 h 9032925"/>
              <a:gd name="connsiteX1-111" fmla="*/ 10664138 w 10664138"/>
              <a:gd name="connsiteY1-112" fmla="*/ 1560480 h 9032925"/>
              <a:gd name="connsiteX2-113" fmla="*/ 10382092 w 10664138"/>
              <a:gd name="connsiteY2-114" fmla="*/ 1438539 h 9032925"/>
              <a:gd name="connsiteX3-115" fmla="*/ 10164535 w 10664138"/>
              <a:gd name="connsiteY3-116" fmla="*/ 1367305 h 9032925"/>
              <a:gd name="connsiteX4-117" fmla="*/ 9869696 w 10664138"/>
              <a:gd name="connsiteY4-118" fmla="*/ 2008778 h 9032925"/>
              <a:gd name="connsiteX5-119" fmla="*/ 8035846 w 10664138"/>
              <a:gd name="connsiteY5-120" fmla="*/ 5361408 h 9032925"/>
              <a:gd name="connsiteX6-121" fmla="*/ 7798780 w 10664138"/>
              <a:gd name="connsiteY6-122" fmla="*/ 8240075 h 9032925"/>
              <a:gd name="connsiteX7-123" fmla="*/ 2092247 w 10664138"/>
              <a:gd name="connsiteY7-124" fmla="*/ 8934341 h 9032925"/>
              <a:gd name="connsiteX8-125" fmla="*/ 111047 w 10664138"/>
              <a:gd name="connsiteY8-126" fmla="*/ 6529808 h 9032925"/>
              <a:gd name="connsiteX9-127" fmla="*/ 297314 w 10664138"/>
              <a:gd name="connsiteY9-128" fmla="*/ 6055675 h 9032925"/>
              <a:gd name="connsiteX10-129" fmla="*/ 686780 w 10664138"/>
              <a:gd name="connsiteY10-130" fmla="*/ 5276741 h 9032925"/>
              <a:gd name="connsiteX11-131" fmla="*/ 4530647 w 10664138"/>
              <a:gd name="connsiteY11-132" fmla="*/ 4802608 h 9032925"/>
              <a:gd name="connsiteX12-133" fmla="*/ 7968114 w 10664138"/>
              <a:gd name="connsiteY12-134" fmla="*/ 2262608 h 9032925"/>
              <a:gd name="connsiteX13-135" fmla="*/ 9130570 w 10664138"/>
              <a:gd name="connsiteY13-136" fmla="*/ 1154818 h 9032925"/>
              <a:gd name="connsiteX14-137" fmla="*/ 9254905 w 10664138"/>
              <a:gd name="connsiteY14-138" fmla="*/ 1023950 h 9032925"/>
              <a:gd name="connsiteX15-139" fmla="*/ 9074055 w 10664138"/>
              <a:gd name="connsiteY15-140" fmla="*/ 966749 h 9032925"/>
              <a:gd name="connsiteX16-141" fmla="*/ 8722564 w 10664138"/>
              <a:gd name="connsiteY16-142" fmla="*/ 809396 h 9032925"/>
              <a:gd name="connsiteX17-143" fmla="*/ 10411078 w 10664138"/>
              <a:gd name="connsiteY17-144" fmla="*/ 0 h 9032925"/>
              <a:gd name="connsiteX0-145" fmla="*/ 10411078 w 10602145"/>
              <a:gd name="connsiteY0-146" fmla="*/ 0 h 9032925"/>
              <a:gd name="connsiteX1-147" fmla="*/ 10602145 w 10602145"/>
              <a:gd name="connsiteY1-148" fmla="*/ 1560480 h 9032925"/>
              <a:gd name="connsiteX2-149" fmla="*/ 10382092 w 10602145"/>
              <a:gd name="connsiteY2-150" fmla="*/ 1438539 h 9032925"/>
              <a:gd name="connsiteX3-151" fmla="*/ 10164535 w 10602145"/>
              <a:gd name="connsiteY3-152" fmla="*/ 1367305 h 9032925"/>
              <a:gd name="connsiteX4-153" fmla="*/ 9869696 w 10602145"/>
              <a:gd name="connsiteY4-154" fmla="*/ 2008778 h 9032925"/>
              <a:gd name="connsiteX5-155" fmla="*/ 8035846 w 10602145"/>
              <a:gd name="connsiteY5-156" fmla="*/ 5361408 h 9032925"/>
              <a:gd name="connsiteX6-157" fmla="*/ 7798780 w 10602145"/>
              <a:gd name="connsiteY6-158" fmla="*/ 8240075 h 9032925"/>
              <a:gd name="connsiteX7-159" fmla="*/ 2092247 w 10602145"/>
              <a:gd name="connsiteY7-160" fmla="*/ 8934341 h 9032925"/>
              <a:gd name="connsiteX8-161" fmla="*/ 111047 w 10602145"/>
              <a:gd name="connsiteY8-162" fmla="*/ 6529808 h 9032925"/>
              <a:gd name="connsiteX9-163" fmla="*/ 297314 w 10602145"/>
              <a:gd name="connsiteY9-164" fmla="*/ 6055675 h 9032925"/>
              <a:gd name="connsiteX10-165" fmla="*/ 686780 w 10602145"/>
              <a:gd name="connsiteY10-166" fmla="*/ 5276741 h 9032925"/>
              <a:gd name="connsiteX11-167" fmla="*/ 4530647 w 10602145"/>
              <a:gd name="connsiteY11-168" fmla="*/ 4802608 h 9032925"/>
              <a:gd name="connsiteX12-169" fmla="*/ 7968114 w 10602145"/>
              <a:gd name="connsiteY12-170" fmla="*/ 2262608 h 9032925"/>
              <a:gd name="connsiteX13-171" fmla="*/ 9130570 w 10602145"/>
              <a:gd name="connsiteY13-172" fmla="*/ 1154818 h 9032925"/>
              <a:gd name="connsiteX14-173" fmla="*/ 9254905 w 10602145"/>
              <a:gd name="connsiteY14-174" fmla="*/ 1023950 h 9032925"/>
              <a:gd name="connsiteX15-175" fmla="*/ 9074055 w 10602145"/>
              <a:gd name="connsiteY15-176" fmla="*/ 966749 h 9032925"/>
              <a:gd name="connsiteX16-177" fmla="*/ 8722564 w 10602145"/>
              <a:gd name="connsiteY16-178" fmla="*/ 809396 h 9032925"/>
              <a:gd name="connsiteX17-179" fmla="*/ 10411078 w 10602145"/>
              <a:gd name="connsiteY17-180" fmla="*/ 0 h 9032925"/>
              <a:gd name="connsiteX0-181" fmla="*/ 10496319 w 10606829"/>
              <a:gd name="connsiteY0-182" fmla="*/ 0 h 9079420"/>
              <a:gd name="connsiteX1-183" fmla="*/ 10602145 w 10606829"/>
              <a:gd name="connsiteY1-184" fmla="*/ 1606975 h 9079420"/>
              <a:gd name="connsiteX2-185" fmla="*/ 10382092 w 10606829"/>
              <a:gd name="connsiteY2-186" fmla="*/ 1485034 h 9079420"/>
              <a:gd name="connsiteX3-187" fmla="*/ 10164535 w 10606829"/>
              <a:gd name="connsiteY3-188" fmla="*/ 1413800 h 9079420"/>
              <a:gd name="connsiteX4-189" fmla="*/ 9869696 w 10606829"/>
              <a:gd name="connsiteY4-190" fmla="*/ 2055273 h 9079420"/>
              <a:gd name="connsiteX5-191" fmla="*/ 8035846 w 10606829"/>
              <a:gd name="connsiteY5-192" fmla="*/ 5407903 h 9079420"/>
              <a:gd name="connsiteX6-193" fmla="*/ 7798780 w 10606829"/>
              <a:gd name="connsiteY6-194" fmla="*/ 8286570 h 9079420"/>
              <a:gd name="connsiteX7-195" fmla="*/ 2092247 w 10606829"/>
              <a:gd name="connsiteY7-196" fmla="*/ 8980836 h 9079420"/>
              <a:gd name="connsiteX8-197" fmla="*/ 111047 w 10606829"/>
              <a:gd name="connsiteY8-198" fmla="*/ 6576303 h 9079420"/>
              <a:gd name="connsiteX9-199" fmla="*/ 297314 w 10606829"/>
              <a:gd name="connsiteY9-200" fmla="*/ 6102170 h 9079420"/>
              <a:gd name="connsiteX10-201" fmla="*/ 686780 w 10606829"/>
              <a:gd name="connsiteY10-202" fmla="*/ 5323236 h 9079420"/>
              <a:gd name="connsiteX11-203" fmla="*/ 4530647 w 10606829"/>
              <a:gd name="connsiteY11-204" fmla="*/ 4849103 h 9079420"/>
              <a:gd name="connsiteX12-205" fmla="*/ 7968114 w 10606829"/>
              <a:gd name="connsiteY12-206" fmla="*/ 2309103 h 9079420"/>
              <a:gd name="connsiteX13-207" fmla="*/ 9130570 w 10606829"/>
              <a:gd name="connsiteY13-208" fmla="*/ 1201313 h 9079420"/>
              <a:gd name="connsiteX14-209" fmla="*/ 9254905 w 10606829"/>
              <a:gd name="connsiteY14-210" fmla="*/ 1070445 h 9079420"/>
              <a:gd name="connsiteX15-211" fmla="*/ 9074055 w 10606829"/>
              <a:gd name="connsiteY15-212" fmla="*/ 1013244 h 9079420"/>
              <a:gd name="connsiteX16-213" fmla="*/ 8722564 w 10606829"/>
              <a:gd name="connsiteY16-214" fmla="*/ 855891 h 9079420"/>
              <a:gd name="connsiteX17-215" fmla="*/ 10496319 w 10606829"/>
              <a:gd name="connsiteY17-216" fmla="*/ 0 h 9079420"/>
              <a:gd name="connsiteX0-217" fmla="*/ 10496319 w 10710633"/>
              <a:gd name="connsiteY0-218" fmla="*/ 0 h 9079420"/>
              <a:gd name="connsiteX1-219" fmla="*/ 10710633 w 10710633"/>
              <a:gd name="connsiteY1-220" fmla="*/ 1630222 h 9079420"/>
              <a:gd name="connsiteX2-221" fmla="*/ 10382092 w 10710633"/>
              <a:gd name="connsiteY2-222" fmla="*/ 1485034 h 9079420"/>
              <a:gd name="connsiteX3-223" fmla="*/ 10164535 w 10710633"/>
              <a:gd name="connsiteY3-224" fmla="*/ 1413800 h 9079420"/>
              <a:gd name="connsiteX4-225" fmla="*/ 9869696 w 10710633"/>
              <a:gd name="connsiteY4-226" fmla="*/ 2055273 h 9079420"/>
              <a:gd name="connsiteX5-227" fmla="*/ 8035846 w 10710633"/>
              <a:gd name="connsiteY5-228" fmla="*/ 5407903 h 9079420"/>
              <a:gd name="connsiteX6-229" fmla="*/ 7798780 w 10710633"/>
              <a:gd name="connsiteY6-230" fmla="*/ 8286570 h 9079420"/>
              <a:gd name="connsiteX7-231" fmla="*/ 2092247 w 10710633"/>
              <a:gd name="connsiteY7-232" fmla="*/ 8980836 h 9079420"/>
              <a:gd name="connsiteX8-233" fmla="*/ 111047 w 10710633"/>
              <a:gd name="connsiteY8-234" fmla="*/ 6576303 h 9079420"/>
              <a:gd name="connsiteX9-235" fmla="*/ 297314 w 10710633"/>
              <a:gd name="connsiteY9-236" fmla="*/ 6102170 h 9079420"/>
              <a:gd name="connsiteX10-237" fmla="*/ 686780 w 10710633"/>
              <a:gd name="connsiteY10-238" fmla="*/ 5323236 h 9079420"/>
              <a:gd name="connsiteX11-239" fmla="*/ 4530647 w 10710633"/>
              <a:gd name="connsiteY11-240" fmla="*/ 4849103 h 9079420"/>
              <a:gd name="connsiteX12-241" fmla="*/ 7968114 w 10710633"/>
              <a:gd name="connsiteY12-242" fmla="*/ 2309103 h 9079420"/>
              <a:gd name="connsiteX13-243" fmla="*/ 9130570 w 10710633"/>
              <a:gd name="connsiteY13-244" fmla="*/ 1201313 h 9079420"/>
              <a:gd name="connsiteX14-245" fmla="*/ 9254905 w 10710633"/>
              <a:gd name="connsiteY14-246" fmla="*/ 1070445 h 9079420"/>
              <a:gd name="connsiteX15-247" fmla="*/ 9074055 w 10710633"/>
              <a:gd name="connsiteY15-248" fmla="*/ 1013244 h 9079420"/>
              <a:gd name="connsiteX16-249" fmla="*/ 8722564 w 10710633"/>
              <a:gd name="connsiteY16-250" fmla="*/ 855891 h 9079420"/>
              <a:gd name="connsiteX17-251" fmla="*/ 10496319 w 10710633"/>
              <a:gd name="connsiteY17-252" fmla="*/ 0 h 9079420"/>
              <a:gd name="connsiteX0-253" fmla="*/ 10496319 w 10710633"/>
              <a:gd name="connsiteY0-254" fmla="*/ 0 h 9079420"/>
              <a:gd name="connsiteX1-255" fmla="*/ 10710633 w 10710633"/>
              <a:gd name="connsiteY1-256" fmla="*/ 1630222 h 9079420"/>
              <a:gd name="connsiteX2-257" fmla="*/ 10382092 w 10710633"/>
              <a:gd name="connsiteY2-258" fmla="*/ 1485034 h 9079420"/>
              <a:gd name="connsiteX3-259" fmla="*/ 10164535 w 10710633"/>
              <a:gd name="connsiteY3-260" fmla="*/ 1413800 h 9079420"/>
              <a:gd name="connsiteX4-261" fmla="*/ 9869696 w 10710633"/>
              <a:gd name="connsiteY4-262" fmla="*/ 2055273 h 9079420"/>
              <a:gd name="connsiteX5-263" fmla="*/ 8035846 w 10710633"/>
              <a:gd name="connsiteY5-264" fmla="*/ 5407903 h 9079420"/>
              <a:gd name="connsiteX6-265" fmla="*/ 7798780 w 10710633"/>
              <a:gd name="connsiteY6-266" fmla="*/ 8286570 h 9079420"/>
              <a:gd name="connsiteX7-267" fmla="*/ 2092247 w 10710633"/>
              <a:gd name="connsiteY7-268" fmla="*/ 8980836 h 9079420"/>
              <a:gd name="connsiteX8-269" fmla="*/ 111047 w 10710633"/>
              <a:gd name="connsiteY8-270" fmla="*/ 6576303 h 9079420"/>
              <a:gd name="connsiteX9-271" fmla="*/ 297314 w 10710633"/>
              <a:gd name="connsiteY9-272" fmla="*/ 6102170 h 9079420"/>
              <a:gd name="connsiteX10-273" fmla="*/ 686780 w 10710633"/>
              <a:gd name="connsiteY10-274" fmla="*/ 5323236 h 9079420"/>
              <a:gd name="connsiteX11-275" fmla="*/ 4530647 w 10710633"/>
              <a:gd name="connsiteY11-276" fmla="*/ 4849103 h 9079420"/>
              <a:gd name="connsiteX12-277" fmla="*/ 7968114 w 10710633"/>
              <a:gd name="connsiteY12-278" fmla="*/ 2309103 h 9079420"/>
              <a:gd name="connsiteX13-279" fmla="*/ 9130570 w 10710633"/>
              <a:gd name="connsiteY13-280" fmla="*/ 1201313 h 9079420"/>
              <a:gd name="connsiteX14-281" fmla="*/ 9254905 w 10710633"/>
              <a:gd name="connsiteY14-282" fmla="*/ 1070445 h 9079420"/>
              <a:gd name="connsiteX15-283" fmla="*/ 8722564 w 10710633"/>
              <a:gd name="connsiteY15-284" fmla="*/ 855891 h 9079420"/>
              <a:gd name="connsiteX16-285" fmla="*/ 10496319 w 10710633"/>
              <a:gd name="connsiteY16-286" fmla="*/ 0 h 9079420"/>
              <a:gd name="connsiteX0-287" fmla="*/ 10496319 w 10710633"/>
              <a:gd name="connsiteY0-288" fmla="*/ 0 h 9079420"/>
              <a:gd name="connsiteX1-289" fmla="*/ 10710633 w 10710633"/>
              <a:gd name="connsiteY1-290" fmla="*/ 1630222 h 9079420"/>
              <a:gd name="connsiteX2-291" fmla="*/ 10382092 w 10710633"/>
              <a:gd name="connsiteY2-292" fmla="*/ 1485034 h 9079420"/>
              <a:gd name="connsiteX3-293" fmla="*/ 10164535 w 10710633"/>
              <a:gd name="connsiteY3-294" fmla="*/ 1413800 h 9079420"/>
              <a:gd name="connsiteX4-295" fmla="*/ 9627507 w 10710633"/>
              <a:gd name="connsiteY4-296" fmla="*/ 2110330 h 9079420"/>
              <a:gd name="connsiteX5-297" fmla="*/ 8035846 w 10710633"/>
              <a:gd name="connsiteY5-298" fmla="*/ 5407903 h 9079420"/>
              <a:gd name="connsiteX6-299" fmla="*/ 7798780 w 10710633"/>
              <a:gd name="connsiteY6-300" fmla="*/ 8286570 h 9079420"/>
              <a:gd name="connsiteX7-301" fmla="*/ 2092247 w 10710633"/>
              <a:gd name="connsiteY7-302" fmla="*/ 8980836 h 9079420"/>
              <a:gd name="connsiteX8-303" fmla="*/ 111047 w 10710633"/>
              <a:gd name="connsiteY8-304" fmla="*/ 6576303 h 9079420"/>
              <a:gd name="connsiteX9-305" fmla="*/ 297314 w 10710633"/>
              <a:gd name="connsiteY9-306" fmla="*/ 6102170 h 9079420"/>
              <a:gd name="connsiteX10-307" fmla="*/ 686780 w 10710633"/>
              <a:gd name="connsiteY10-308" fmla="*/ 5323236 h 9079420"/>
              <a:gd name="connsiteX11-309" fmla="*/ 4530647 w 10710633"/>
              <a:gd name="connsiteY11-310" fmla="*/ 4849103 h 9079420"/>
              <a:gd name="connsiteX12-311" fmla="*/ 7968114 w 10710633"/>
              <a:gd name="connsiteY12-312" fmla="*/ 2309103 h 9079420"/>
              <a:gd name="connsiteX13-313" fmla="*/ 9130570 w 10710633"/>
              <a:gd name="connsiteY13-314" fmla="*/ 1201313 h 9079420"/>
              <a:gd name="connsiteX14-315" fmla="*/ 9254905 w 10710633"/>
              <a:gd name="connsiteY14-316" fmla="*/ 1070445 h 9079420"/>
              <a:gd name="connsiteX15-317" fmla="*/ 8722564 w 10710633"/>
              <a:gd name="connsiteY15-318" fmla="*/ 855891 h 9079420"/>
              <a:gd name="connsiteX16-319" fmla="*/ 10496319 w 10710633"/>
              <a:gd name="connsiteY16-320" fmla="*/ 0 h 9079420"/>
              <a:gd name="connsiteX0-321" fmla="*/ 10496319 w 10710633"/>
              <a:gd name="connsiteY0-322" fmla="*/ 0 h 9739199"/>
              <a:gd name="connsiteX1-323" fmla="*/ 10710633 w 10710633"/>
              <a:gd name="connsiteY1-324" fmla="*/ 1630222 h 9739199"/>
              <a:gd name="connsiteX2-325" fmla="*/ 10382092 w 10710633"/>
              <a:gd name="connsiteY2-326" fmla="*/ 1485034 h 9739199"/>
              <a:gd name="connsiteX3-327" fmla="*/ 10164535 w 10710633"/>
              <a:gd name="connsiteY3-328" fmla="*/ 1413800 h 9739199"/>
              <a:gd name="connsiteX4-329" fmla="*/ 9627507 w 10710633"/>
              <a:gd name="connsiteY4-330" fmla="*/ 2110330 h 9739199"/>
              <a:gd name="connsiteX5-331" fmla="*/ 8035846 w 10710633"/>
              <a:gd name="connsiteY5-332" fmla="*/ 5407903 h 9739199"/>
              <a:gd name="connsiteX6-333" fmla="*/ 7773663 w 10710633"/>
              <a:gd name="connsiteY6-334" fmla="*/ 9485103 h 9739199"/>
              <a:gd name="connsiteX7-335" fmla="*/ 2092247 w 10710633"/>
              <a:gd name="connsiteY7-336" fmla="*/ 8980836 h 9739199"/>
              <a:gd name="connsiteX8-337" fmla="*/ 111047 w 10710633"/>
              <a:gd name="connsiteY8-338" fmla="*/ 6576303 h 9739199"/>
              <a:gd name="connsiteX9-339" fmla="*/ 297314 w 10710633"/>
              <a:gd name="connsiteY9-340" fmla="*/ 6102170 h 9739199"/>
              <a:gd name="connsiteX10-341" fmla="*/ 686780 w 10710633"/>
              <a:gd name="connsiteY10-342" fmla="*/ 5323236 h 9739199"/>
              <a:gd name="connsiteX11-343" fmla="*/ 4530647 w 10710633"/>
              <a:gd name="connsiteY11-344" fmla="*/ 4849103 h 9739199"/>
              <a:gd name="connsiteX12-345" fmla="*/ 7968114 w 10710633"/>
              <a:gd name="connsiteY12-346" fmla="*/ 2309103 h 9739199"/>
              <a:gd name="connsiteX13-347" fmla="*/ 9130570 w 10710633"/>
              <a:gd name="connsiteY13-348" fmla="*/ 1201313 h 9739199"/>
              <a:gd name="connsiteX14-349" fmla="*/ 9254905 w 10710633"/>
              <a:gd name="connsiteY14-350" fmla="*/ 1070445 h 9739199"/>
              <a:gd name="connsiteX15-351" fmla="*/ 8722564 w 10710633"/>
              <a:gd name="connsiteY15-352" fmla="*/ 855891 h 9739199"/>
              <a:gd name="connsiteX16-353" fmla="*/ 10496319 w 10710633"/>
              <a:gd name="connsiteY16-354" fmla="*/ 0 h 9739199"/>
              <a:gd name="connsiteX0-355" fmla="*/ 10496319 w 10710633"/>
              <a:gd name="connsiteY0-356" fmla="*/ 0 h 9725139"/>
              <a:gd name="connsiteX1-357" fmla="*/ 10710633 w 10710633"/>
              <a:gd name="connsiteY1-358" fmla="*/ 1630222 h 9725139"/>
              <a:gd name="connsiteX2-359" fmla="*/ 10382092 w 10710633"/>
              <a:gd name="connsiteY2-360" fmla="*/ 1485034 h 9725139"/>
              <a:gd name="connsiteX3-361" fmla="*/ 10164535 w 10710633"/>
              <a:gd name="connsiteY3-362" fmla="*/ 1413800 h 9725139"/>
              <a:gd name="connsiteX4-363" fmla="*/ 9627507 w 10710633"/>
              <a:gd name="connsiteY4-364" fmla="*/ 2110330 h 9725139"/>
              <a:gd name="connsiteX5-365" fmla="*/ 7646511 w 10710633"/>
              <a:gd name="connsiteY5-366" fmla="*/ 5481278 h 9725139"/>
              <a:gd name="connsiteX6-367" fmla="*/ 7773663 w 10710633"/>
              <a:gd name="connsiteY6-368" fmla="*/ 9485103 h 9725139"/>
              <a:gd name="connsiteX7-369" fmla="*/ 2092247 w 10710633"/>
              <a:gd name="connsiteY7-370" fmla="*/ 8980836 h 9725139"/>
              <a:gd name="connsiteX8-371" fmla="*/ 111047 w 10710633"/>
              <a:gd name="connsiteY8-372" fmla="*/ 6576303 h 9725139"/>
              <a:gd name="connsiteX9-373" fmla="*/ 297314 w 10710633"/>
              <a:gd name="connsiteY9-374" fmla="*/ 6102170 h 9725139"/>
              <a:gd name="connsiteX10-375" fmla="*/ 686780 w 10710633"/>
              <a:gd name="connsiteY10-376" fmla="*/ 5323236 h 9725139"/>
              <a:gd name="connsiteX11-377" fmla="*/ 4530647 w 10710633"/>
              <a:gd name="connsiteY11-378" fmla="*/ 4849103 h 9725139"/>
              <a:gd name="connsiteX12-379" fmla="*/ 7968114 w 10710633"/>
              <a:gd name="connsiteY12-380" fmla="*/ 2309103 h 9725139"/>
              <a:gd name="connsiteX13-381" fmla="*/ 9130570 w 10710633"/>
              <a:gd name="connsiteY13-382" fmla="*/ 1201313 h 9725139"/>
              <a:gd name="connsiteX14-383" fmla="*/ 9254905 w 10710633"/>
              <a:gd name="connsiteY14-384" fmla="*/ 1070445 h 9725139"/>
              <a:gd name="connsiteX15-385" fmla="*/ 8722564 w 10710633"/>
              <a:gd name="connsiteY15-386" fmla="*/ 855891 h 9725139"/>
              <a:gd name="connsiteX16-387" fmla="*/ 10496319 w 10710633"/>
              <a:gd name="connsiteY16-388" fmla="*/ 0 h 9725139"/>
              <a:gd name="connsiteX0-389" fmla="*/ 10496319 w 10710633"/>
              <a:gd name="connsiteY0-390" fmla="*/ 0 h 9903506"/>
              <a:gd name="connsiteX1-391" fmla="*/ 10710633 w 10710633"/>
              <a:gd name="connsiteY1-392" fmla="*/ 1630222 h 9903506"/>
              <a:gd name="connsiteX2-393" fmla="*/ 10382092 w 10710633"/>
              <a:gd name="connsiteY2-394" fmla="*/ 1485034 h 9903506"/>
              <a:gd name="connsiteX3-395" fmla="*/ 10164535 w 10710633"/>
              <a:gd name="connsiteY3-396" fmla="*/ 1413800 h 9903506"/>
              <a:gd name="connsiteX4-397" fmla="*/ 9627507 w 10710633"/>
              <a:gd name="connsiteY4-398" fmla="*/ 2110330 h 9903506"/>
              <a:gd name="connsiteX5-399" fmla="*/ 7646511 w 10710633"/>
              <a:gd name="connsiteY5-400" fmla="*/ 5481278 h 9903506"/>
              <a:gd name="connsiteX6-401" fmla="*/ 6679235 w 10710633"/>
              <a:gd name="connsiteY6-402" fmla="*/ 9696069 h 9903506"/>
              <a:gd name="connsiteX7-403" fmla="*/ 2092247 w 10710633"/>
              <a:gd name="connsiteY7-404" fmla="*/ 8980836 h 9903506"/>
              <a:gd name="connsiteX8-405" fmla="*/ 111047 w 10710633"/>
              <a:gd name="connsiteY8-406" fmla="*/ 6576303 h 9903506"/>
              <a:gd name="connsiteX9-407" fmla="*/ 297314 w 10710633"/>
              <a:gd name="connsiteY9-408" fmla="*/ 6102170 h 9903506"/>
              <a:gd name="connsiteX10-409" fmla="*/ 686780 w 10710633"/>
              <a:gd name="connsiteY10-410" fmla="*/ 5323236 h 9903506"/>
              <a:gd name="connsiteX11-411" fmla="*/ 4530647 w 10710633"/>
              <a:gd name="connsiteY11-412" fmla="*/ 4849103 h 9903506"/>
              <a:gd name="connsiteX12-413" fmla="*/ 7968114 w 10710633"/>
              <a:gd name="connsiteY12-414" fmla="*/ 2309103 h 9903506"/>
              <a:gd name="connsiteX13-415" fmla="*/ 9130570 w 10710633"/>
              <a:gd name="connsiteY13-416" fmla="*/ 1201313 h 9903506"/>
              <a:gd name="connsiteX14-417" fmla="*/ 9254905 w 10710633"/>
              <a:gd name="connsiteY14-418" fmla="*/ 1070445 h 9903506"/>
              <a:gd name="connsiteX15-419" fmla="*/ 8722564 w 10710633"/>
              <a:gd name="connsiteY15-420" fmla="*/ 855891 h 9903506"/>
              <a:gd name="connsiteX16-421" fmla="*/ 10496319 w 10710633"/>
              <a:gd name="connsiteY16-422" fmla="*/ 0 h 99035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0710633" h="9903506">
                <a:moveTo>
                  <a:pt x="10496319" y="0"/>
                </a:moveTo>
                <a:cubicBezTo>
                  <a:pt x="10665340" y="824959"/>
                  <a:pt x="10694012" y="974596"/>
                  <a:pt x="10710633" y="1630222"/>
                </a:cubicBezTo>
                <a:lnTo>
                  <a:pt x="10382092" y="1485034"/>
                </a:lnTo>
                <a:lnTo>
                  <a:pt x="10164535" y="1413800"/>
                </a:lnTo>
                <a:lnTo>
                  <a:pt x="9627507" y="2110330"/>
                </a:lnTo>
                <a:cubicBezTo>
                  <a:pt x="9000284" y="3241434"/>
                  <a:pt x="8137890" y="4216988"/>
                  <a:pt x="7646511" y="5481278"/>
                </a:cubicBezTo>
                <a:cubicBezTo>
                  <a:pt x="7155132" y="6745568"/>
                  <a:pt x="7604946" y="9112809"/>
                  <a:pt x="6679235" y="9696069"/>
                </a:cubicBezTo>
                <a:cubicBezTo>
                  <a:pt x="5753524" y="10279329"/>
                  <a:pt x="3186945" y="9500797"/>
                  <a:pt x="2092247" y="8980836"/>
                </a:cubicBezTo>
                <a:cubicBezTo>
                  <a:pt x="997549" y="8460875"/>
                  <a:pt x="410202" y="7056081"/>
                  <a:pt x="111047" y="6576303"/>
                </a:cubicBezTo>
                <a:cubicBezTo>
                  <a:pt x="-188108" y="6096525"/>
                  <a:pt x="201359" y="6311014"/>
                  <a:pt x="297314" y="6102170"/>
                </a:cubicBezTo>
                <a:cubicBezTo>
                  <a:pt x="393269" y="5893326"/>
                  <a:pt x="-18775" y="5532080"/>
                  <a:pt x="686780" y="5323236"/>
                </a:cubicBezTo>
                <a:cubicBezTo>
                  <a:pt x="1392335" y="5114392"/>
                  <a:pt x="3317091" y="5351458"/>
                  <a:pt x="4530647" y="4849103"/>
                </a:cubicBezTo>
                <a:cubicBezTo>
                  <a:pt x="5744203" y="4346748"/>
                  <a:pt x="7179766" y="2939902"/>
                  <a:pt x="7968114" y="2309103"/>
                </a:cubicBezTo>
                <a:cubicBezTo>
                  <a:pt x="8657919" y="1757154"/>
                  <a:pt x="8845008" y="1509774"/>
                  <a:pt x="9130570" y="1201313"/>
                </a:cubicBezTo>
                <a:lnTo>
                  <a:pt x="9254905" y="1070445"/>
                </a:lnTo>
                <a:lnTo>
                  <a:pt x="8722564" y="855891"/>
                </a:lnTo>
                <a:cubicBezTo>
                  <a:pt x="9462388" y="526588"/>
                  <a:pt x="9858093" y="278502"/>
                  <a:pt x="10496319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7888903" y="1522787"/>
            <a:ext cx="3149355" cy="953135"/>
            <a:chOff x="8441501" y="1952633"/>
            <a:chExt cx="3149355" cy="953135"/>
          </a:xfrm>
        </p:grpSpPr>
        <p:sp>
          <p:nvSpPr>
            <p:cNvPr id="35" name="文本框 34"/>
            <p:cNvSpPr txBox="1"/>
            <p:nvPr/>
          </p:nvSpPr>
          <p:spPr>
            <a:xfrm>
              <a:off x="8954336" y="1952633"/>
              <a:ext cx="2636520" cy="95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b="1" dirty="0">
                  <a:solidFill>
                    <a:schemeClr val="bg1"/>
                  </a:solidFill>
                  <a:effectLst>
                    <a:outerShdw blurRad="888206" sx="102000" sy="102000" algn="ctr" rotWithShape="0">
                      <a:prstClr val="black">
                        <a:alpha val="58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2024</a:t>
              </a:r>
              <a:endParaRPr kumimoji="1" lang="en-US" altLang="zh-CN" sz="2000" b="1" dirty="0">
                <a:solidFill>
                  <a:schemeClr val="bg1"/>
                </a:solidFill>
                <a:effectLst>
                  <a:outerShdw blurRad="888206" sx="102000" sy="102000" algn="ctr" rotWithShape="0">
                    <a:prstClr val="black">
                      <a:alpha val="58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000" b="1" dirty="0">
                  <a:solidFill>
                    <a:schemeClr val="bg1"/>
                  </a:solidFill>
                  <a:effectLst>
                    <a:outerShdw blurRad="888206" sx="102000" sy="102000" algn="ctr" rotWithShape="0">
                      <a:prstClr val="black">
                        <a:alpha val="58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快照式光谱相机</a:t>
              </a:r>
              <a:endParaRPr kumimoji="1" lang="zh-CN" altLang="en-US" sz="2000" b="1" dirty="0">
                <a:solidFill>
                  <a:schemeClr val="bg1"/>
                </a:solidFill>
                <a:effectLst>
                  <a:outerShdw blurRad="888206" sx="102000" sy="102000" algn="ctr" rotWithShape="0">
                    <a:prstClr val="black">
                      <a:alpha val="58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600" b="1" dirty="0">
                  <a:solidFill>
                    <a:schemeClr val="bg1"/>
                  </a:solidFill>
                  <a:effectLst>
                    <a:outerShdw blurRad="888206" sx="102000" sy="102000" algn="ctr" rotWithShape="0">
                      <a:prstClr val="black">
                        <a:alpha val="58000"/>
                      </a:prstClr>
                    </a:outerShdw>
                  </a:effectLst>
                  <a:latin typeface="Source Han Sans CN Bold" panose="02010600030101010101" pitchFamily="34" charset="-128"/>
                  <a:ea typeface="Source Han Sans CN Bold" panose="02010600030101010101" pitchFamily="34" charset="-128"/>
                </a:rPr>
                <a:t>（产品迭代中，敬请期待）</a:t>
              </a:r>
              <a:endParaRPr kumimoji="1" lang="zh-CN" altLang="en-US" sz="1600" b="1" dirty="0">
                <a:solidFill>
                  <a:schemeClr val="bg1"/>
                </a:solidFill>
                <a:effectLst>
                  <a:outerShdw blurRad="888206" sx="102000" sy="102000" algn="ctr" rotWithShape="0">
                    <a:prstClr val="black">
                      <a:alpha val="58000"/>
                    </a:prstClr>
                  </a:outerShdw>
                </a:effectLst>
                <a:latin typeface="Source Han Sans CN Bold" panose="02010600030101010101" pitchFamily="34" charset="-128"/>
                <a:ea typeface="Source Han Sans CN Bold" panose="02010600030101010101" pitchFamily="34" charset="-128"/>
              </a:endParaRPr>
            </a:p>
          </p:txBody>
        </p:sp>
        <p:sp>
          <p:nvSpPr>
            <p:cNvPr id="36" name="三角形 28"/>
            <p:cNvSpPr/>
            <p:nvPr/>
          </p:nvSpPr>
          <p:spPr>
            <a:xfrm rot="3300000">
              <a:off x="8464091" y="1983023"/>
              <a:ext cx="425044" cy="470225"/>
            </a:xfrm>
            <a:custGeom>
              <a:avLst/>
              <a:gdLst>
                <a:gd name="connsiteX0" fmla="*/ 0 w 1344706"/>
                <a:gd name="connsiteY0" fmla="*/ 1487646 h 1487646"/>
                <a:gd name="connsiteX1" fmla="*/ 672353 w 1344706"/>
                <a:gd name="connsiteY1" fmla="*/ 0 h 1487646"/>
                <a:gd name="connsiteX2" fmla="*/ 1344706 w 1344706"/>
                <a:gd name="connsiteY2" fmla="*/ 1487646 h 1487646"/>
                <a:gd name="connsiteX3" fmla="*/ 0 w 1344706"/>
                <a:gd name="connsiteY3" fmla="*/ 1487646 h 1487646"/>
                <a:gd name="connsiteX0-1" fmla="*/ 0 w 1344706"/>
                <a:gd name="connsiteY0-2" fmla="*/ 1487646 h 1487657"/>
                <a:gd name="connsiteX1-3" fmla="*/ 672353 w 1344706"/>
                <a:gd name="connsiteY1-4" fmla="*/ 0 h 1487657"/>
                <a:gd name="connsiteX2-5" fmla="*/ 1344706 w 1344706"/>
                <a:gd name="connsiteY2-6" fmla="*/ 1487646 h 1487657"/>
                <a:gd name="connsiteX3-7" fmla="*/ 688849 w 1344706"/>
                <a:gd name="connsiteY3-8" fmla="*/ 1255597 h 1487657"/>
                <a:gd name="connsiteX4" fmla="*/ 0 w 1344706"/>
                <a:gd name="connsiteY4" fmla="*/ 1487646 h 1487657"/>
                <a:gd name="connsiteX0-9" fmla="*/ 0 w 1344706"/>
                <a:gd name="connsiteY0-10" fmla="*/ 1487646 h 1487672"/>
                <a:gd name="connsiteX1-11" fmla="*/ 672353 w 1344706"/>
                <a:gd name="connsiteY1-12" fmla="*/ 0 h 1487672"/>
                <a:gd name="connsiteX2-13" fmla="*/ 1344706 w 1344706"/>
                <a:gd name="connsiteY2-14" fmla="*/ 1487646 h 1487672"/>
                <a:gd name="connsiteX3-15" fmla="*/ 688849 w 1344706"/>
                <a:gd name="connsiteY3-16" fmla="*/ 1255597 h 1487672"/>
                <a:gd name="connsiteX4-17" fmla="*/ 0 w 1344706"/>
                <a:gd name="connsiteY4-18" fmla="*/ 1487646 h 1487672"/>
                <a:gd name="connsiteX0-19" fmla="*/ 0 w 1344706"/>
                <a:gd name="connsiteY0-20" fmla="*/ 1487646 h 1487665"/>
                <a:gd name="connsiteX1-21" fmla="*/ 672353 w 1344706"/>
                <a:gd name="connsiteY1-22" fmla="*/ 0 h 1487665"/>
                <a:gd name="connsiteX2-23" fmla="*/ 1344706 w 1344706"/>
                <a:gd name="connsiteY2-24" fmla="*/ 1487646 h 1487665"/>
                <a:gd name="connsiteX3-25" fmla="*/ 679705 w 1344706"/>
                <a:gd name="connsiteY3-26" fmla="*/ 1219021 h 1487665"/>
                <a:gd name="connsiteX4-27" fmla="*/ 0 w 1344706"/>
                <a:gd name="connsiteY4-28" fmla="*/ 1487646 h 1487665"/>
                <a:gd name="connsiteX0-29" fmla="*/ 0 w 1344706"/>
                <a:gd name="connsiteY0-30" fmla="*/ 1487646 h 1487835"/>
                <a:gd name="connsiteX1-31" fmla="*/ 672353 w 1344706"/>
                <a:gd name="connsiteY1-32" fmla="*/ 0 h 1487835"/>
                <a:gd name="connsiteX2-33" fmla="*/ 1344706 w 1344706"/>
                <a:gd name="connsiteY2-34" fmla="*/ 1487646 h 1487835"/>
                <a:gd name="connsiteX3-35" fmla="*/ 679705 w 1344706"/>
                <a:gd name="connsiteY3-36" fmla="*/ 1219021 h 1487835"/>
                <a:gd name="connsiteX4-37" fmla="*/ 0 w 1344706"/>
                <a:gd name="connsiteY4-38" fmla="*/ 1487646 h 1487835"/>
                <a:gd name="connsiteX0-39" fmla="*/ 0 w 1344706"/>
                <a:gd name="connsiteY0-40" fmla="*/ 1487646 h 1487646"/>
                <a:gd name="connsiteX1-41" fmla="*/ 672353 w 1344706"/>
                <a:gd name="connsiteY1-42" fmla="*/ 0 h 1487646"/>
                <a:gd name="connsiteX2-43" fmla="*/ 1344706 w 1344706"/>
                <a:gd name="connsiteY2-44" fmla="*/ 1487646 h 1487646"/>
                <a:gd name="connsiteX3-45" fmla="*/ 679705 w 1344706"/>
                <a:gd name="connsiteY3-46" fmla="*/ 1219021 h 1487646"/>
                <a:gd name="connsiteX4-47" fmla="*/ 0 w 1344706"/>
                <a:gd name="connsiteY4-48" fmla="*/ 1487646 h 148764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1344706" h="1487646">
                  <a:moveTo>
                    <a:pt x="0" y="1487646"/>
                  </a:moveTo>
                  <a:lnTo>
                    <a:pt x="672353" y="0"/>
                  </a:lnTo>
                  <a:lnTo>
                    <a:pt x="1344706" y="1487646"/>
                  </a:lnTo>
                  <a:cubicBezTo>
                    <a:pt x="684127" y="1224368"/>
                    <a:pt x="1340284" y="1482299"/>
                    <a:pt x="679705" y="1219021"/>
                  </a:cubicBezTo>
                  <a:lnTo>
                    <a:pt x="0" y="1487646"/>
                  </a:lnTo>
                  <a:close/>
                </a:path>
              </a:pathLst>
            </a:custGeom>
            <a:solidFill>
              <a:schemeClr val="bg1">
                <a:alpha val="87000"/>
              </a:schemeClr>
            </a:solidFill>
            <a:ln>
              <a:noFill/>
            </a:ln>
            <a:effectLst>
              <a:outerShdw blurRad="723503" sx="102000" sy="102000" algn="ctr" rotWithShape="0">
                <a:prstClr val="black">
                  <a:alpha val="17016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</p:grpSp>
      <p:sp>
        <p:nvSpPr>
          <p:cNvPr id="39" name="任意形状 38"/>
          <p:cNvSpPr/>
          <p:nvPr/>
        </p:nvSpPr>
        <p:spPr>
          <a:xfrm rot="1685798">
            <a:off x="-3326635" y="-56"/>
            <a:ext cx="5702381" cy="5860746"/>
          </a:xfrm>
          <a:custGeom>
            <a:avLst/>
            <a:gdLst>
              <a:gd name="connsiteX0" fmla="*/ 10411078 w 10664138"/>
              <a:gd name="connsiteY0" fmla="*/ 0 h 9032925"/>
              <a:gd name="connsiteX1" fmla="*/ 10664138 w 10664138"/>
              <a:gd name="connsiteY1" fmla="*/ 1560480 h 9032925"/>
              <a:gd name="connsiteX2" fmla="*/ 10382092 w 10664138"/>
              <a:gd name="connsiteY2" fmla="*/ 1438539 h 9032925"/>
              <a:gd name="connsiteX3" fmla="*/ 10226528 w 10664138"/>
              <a:gd name="connsiteY3" fmla="*/ 1375055 h 9032925"/>
              <a:gd name="connsiteX4" fmla="*/ 10109920 w 10664138"/>
              <a:gd name="connsiteY4" fmla="*/ 1590324 h 9032925"/>
              <a:gd name="connsiteX5" fmla="*/ 8035846 w 10664138"/>
              <a:gd name="connsiteY5" fmla="*/ 5361408 h 9032925"/>
              <a:gd name="connsiteX6" fmla="*/ 7798780 w 10664138"/>
              <a:gd name="connsiteY6" fmla="*/ 8240075 h 9032925"/>
              <a:gd name="connsiteX7" fmla="*/ 2092247 w 10664138"/>
              <a:gd name="connsiteY7" fmla="*/ 8934341 h 9032925"/>
              <a:gd name="connsiteX8" fmla="*/ 111047 w 10664138"/>
              <a:gd name="connsiteY8" fmla="*/ 6529808 h 9032925"/>
              <a:gd name="connsiteX9" fmla="*/ 297314 w 10664138"/>
              <a:gd name="connsiteY9" fmla="*/ 6055675 h 9032925"/>
              <a:gd name="connsiteX10" fmla="*/ 686780 w 10664138"/>
              <a:gd name="connsiteY10" fmla="*/ 5276741 h 9032925"/>
              <a:gd name="connsiteX11" fmla="*/ 4530647 w 10664138"/>
              <a:gd name="connsiteY11" fmla="*/ 4802608 h 9032925"/>
              <a:gd name="connsiteX12" fmla="*/ 7968114 w 10664138"/>
              <a:gd name="connsiteY12" fmla="*/ 2262608 h 9032925"/>
              <a:gd name="connsiteX13" fmla="*/ 9130570 w 10664138"/>
              <a:gd name="connsiteY13" fmla="*/ 1154818 h 9032925"/>
              <a:gd name="connsiteX14" fmla="*/ 9254905 w 10664138"/>
              <a:gd name="connsiteY14" fmla="*/ 1023950 h 9032925"/>
              <a:gd name="connsiteX15" fmla="*/ 9074055 w 10664138"/>
              <a:gd name="connsiteY15" fmla="*/ 966749 h 9032925"/>
              <a:gd name="connsiteX16" fmla="*/ 8513337 w 10664138"/>
              <a:gd name="connsiteY16" fmla="*/ 801647 h 9032925"/>
              <a:gd name="connsiteX17" fmla="*/ 10411078 w 10664138"/>
              <a:gd name="connsiteY17" fmla="*/ 0 h 9032925"/>
              <a:gd name="connsiteX0-1" fmla="*/ 10411078 w 10664138"/>
              <a:gd name="connsiteY0-2" fmla="*/ 0 h 9032925"/>
              <a:gd name="connsiteX1-3" fmla="*/ 10664138 w 10664138"/>
              <a:gd name="connsiteY1-4" fmla="*/ 1560480 h 9032925"/>
              <a:gd name="connsiteX2-5" fmla="*/ 10382092 w 10664138"/>
              <a:gd name="connsiteY2-6" fmla="*/ 1438539 h 9032925"/>
              <a:gd name="connsiteX3-7" fmla="*/ 10226528 w 10664138"/>
              <a:gd name="connsiteY3-8" fmla="*/ 1375055 h 9032925"/>
              <a:gd name="connsiteX4-9" fmla="*/ 10109920 w 10664138"/>
              <a:gd name="connsiteY4-10" fmla="*/ 1590324 h 9032925"/>
              <a:gd name="connsiteX5-11" fmla="*/ 8035846 w 10664138"/>
              <a:gd name="connsiteY5-12" fmla="*/ 5361408 h 9032925"/>
              <a:gd name="connsiteX6-13" fmla="*/ 7798780 w 10664138"/>
              <a:gd name="connsiteY6-14" fmla="*/ 8240075 h 9032925"/>
              <a:gd name="connsiteX7-15" fmla="*/ 2092247 w 10664138"/>
              <a:gd name="connsiteY7-16" fmla="*/ 8934341 h 9032925"/>
              <a:gd name="connsiteX8-17" fmla="*/ 111047 w 10664138"/>
              <a:gd name="connsiteY8-18" fmla="*/ 6529808 h 9032925"/>
              <a:gd name="connsiteX9-19" fmla="*/ 297314 w 10664138"/>
              <a:gd name="connsiteY9-20" fmla="*/ 6055675 h 9032925"/>
              <a:gd name="connsiteX10-21" fmla="*/ 686780 w 10664138"/>
              <a:gd name="connsiteY10-22" fmla="*/ 5276741 h 9032925"/>
              <a:gd name="connsiteX11-23" fmla="*/ 4530647 w 10664138"/>
              <a:gd name="connsiteY11-24" fmla="*/ 4802608 h 9032925"/>
              <a:gd name="connsiteX12-25" fmla="*/ 7968114 w 10664138"/>
              <a:gd name="connsiteY12-26" fmla="*/ 2262608 h 9032925"/>
              <a:gd name="connsiteX13-27" fmla="*/ 9130570 w 10664138"/>
              <a:gd name="connsiteY13-28" fmla="*/ 1154818 h 9032925"/>
              <a:gd name="connsiteX14-29" fmla="*/ 9254905 w 10664138"/>
              <a:gd name="connsiteY14-30" fmla="*/ 1023950 h 9032925"/>
              <a:gd name="connsiteX15-31" fmla="*/ 9074055 w 10664138"/>
              <a:gd name="connsiteY15-32" fmla="*/ 966749 h 9032925"/>
              <a:gd name="connsiteX16-33" fmla="*/ 8722564 w 10664138"/>
              <a:gd name="connsiteY16-34" fmla="*/ 809396 h 9032925"/>
              <a:gd name="connsiteX17-35" fmla="*/ 10411078 w 10664138"/>
              <a:gd name="connsiteY17-36" fmla="*/ 0 h 9032925"/>
              <a:gd name="connsiteX0-37" fmla="*/ 10411078 w 10664138"/>
              <a:gd name="connsiteY0-38" fmla="*/ 0 h 9032925"/>
              <a:gd name="connsiteX1-39" fmla="*/ 10664138 w 10664138"/>
              <a:gd name="connsiteY1-40" fmla="*/ 1560480 h 9032925"/>
              <a:gd name="connsiteX2-41" fmla="*/ 10382092 w 10664138"/>
              <a:gd name="connsiteY2-42" fmla="*/ 1438539 h 9032925"/>
              <a:gd name="connsiteX3-43" fmla="*/ 10226528 w 10664138"/>
              <a:gd name="connsiteY3-44" fmla="*/ 1375055 h 9032925"/>
              <a:gd name="connsiteX4-45" fmla="*/ 9869696 w 10664138"/>
              <a:gd name="connsiteY4-46" fmla="*/ 2008778 h 9032925"/>
              <a:gd name="connsiteX5-47" fmla="*/ 8035846 w 10664138"/>
              <a:gd name="connsiteY5-48" fmla="*/ 5361408 h 9032925"/>
              <a:gd name="connsiteX6-49" fmla="*/ 7798780 w 10664138"/>
              <a:gd name="connsiteY6-50" fmla="*/ 8240075 h 9032925"/>
              <a:gd name="connsiteX7-51" fmla="*/ 2092247 w 10664138"/>
              <a:gd name="connsiteY7-52" fmla="*/ 8934341 h 9032925"/>
              <a:gd name="connsiteX8-53" fmla="*/ 111047 w 10664138"/>
              <a:gd name="connsiteY8-54" fmla="*/ 6529808 h 9032925"/>
              <a:gd name="connsiteX9-55" fmla="*/ 297314 w 10664138"/>
              <a:gd name="connsiteY9-56" fmla="*/ 6055675 h 9032925"/>
              <a:gd name="connsiteX10-57" fmla="*/ 686780 w 10664138"/>
              <a:gd name="connsiteY10-58" fmla="*/ 5276741 h 9032925"/>
              <a:gd name="connsiteX11-59" fmla="*/ 4530647 w 10664138"/>
              <a:gd name="connsiteY11-60" fmla="*/ 4802608 h 9032925"/>
              <a:gd name="connsiteX12-61" fmla="*/ 7968114 w 10664138"/>
              <a:gd name="connsiteY12-62" fmla="*/ 2262608 h 9032925"/>
              <a:gd name="connsiteX13-63" fmla="*/ 9130570 w 10664138"/>
              <a:gd name="connsiteY13-64" fmla="*/ 1154818 h 9032925"/>
              <a:gd name="connsiteX14-65" fmla="*/ 9254905 w 10664138"/>
              <a:gd name="connsiteY14-66" fmla="*/ 1023950 h 9032925"/>
              <a:gd name="connsiteX15-67" fmla="*/ 9074055 w 10664138"/>
              <a:gd name="connsiteY15-68" fmla="*/ 966749 h 9032925"/>
              <a:gd name="connsiteX16-69" fmla="*/ 8722564 w 10664138"/>
              <a:gd name="connsiteY16-70" fmla="*/ 809396 h 9032925"/>
              <a:gd name="connsiteX17-71" fmla="*/ 10411078 w 10664138"/>
              <a:gd name="connsiteY17-72" fmla="*/ 0 h 9032925"/>
              <a:gd name="connsiteX0-73" fmla="*/ 10411078 w 10664138"/>
              <a:gd name="connsiteY0-74" fmla="*/ 0 h 9032925"/>
              <a:gd name="connsiteX1-75" fmla="*/ 10664138 w 10664138"/>
              <a:gd name="connsiteY1-76" fmla="*/ 1560480 h 9032925"/>
              <a:gd name="connsiteX2-77" fmla="*/ 10382092 w 10664138"/>
              <a:gd name="connsiteY2-78" fmla="*/ 1438539 h 9032925"/>
              <a:gd name="connsiteX3-79" fmla="*/ 10164535 w 10664138"/>
              <a:gd name="connsiteY3-80" fmla="*/ 1444797 h 9032925"/>
              <a:gd name="connsiteX4-81" fmla="*/ 9869696 w 10664138"/>
              <a:gd name="connsiteY4-82" fmla="*/ 2008778 h 9032925"/>
              <a:gd name="connsiteX5-83" fmla="*/ 8035846 w 10664138"/>
              <a:gd name="connsiteY5-84" fmla="*/ 5361408 h 9032925"/>
              <a:gd name="connsiteX6-85" fmla="*/ 7798780 w 10664138"/>
              <a:gd name="connsiteY6-86" fmla="*/ 8240075 h 9032925"/>
              <a:gd name="connsiteX7-87" fmla="*/ 2092247 w 10664138"/>
              <a:gd name="connsiteY7-88" fmla="*/ 8934341 h 9032925"/>
              <a:gd name="connsiteX8-89" fmla="*/ 111047 w 10664138"/>
              <a:gd name="connsiteY8-90" fmla="*/ 6529808 h 9032925"/>
              <a:gd name="connsiteX9-91" fmla="*/ 297314 w 10664138"/>
              <a:gd name="connsiteY9-92" fmla="*/ 6055675 h 9032925"/>
              <a:gd name="connsiteX10-93" fmla="*/ 686780 w 10664138"/>
              <a:gd name="connsiteY10-94" fmla="*/ 5276741 h 9032925"/>
              <a:gd name="connsiteX11-95" fmla="*/ 4530647 w 10664138"/>
              <a:gd name="connsiteY11-96" fmla="*/ 4802608 h 9032925"/>
              <a:gd name="connsiteX12-97" fmla="*/ 7968114 w 10664138"/>
              <a:gd name="connsiteY12-98" fmla="*/ 2262608 h 9032925"/>
              <a:gd name="connsiteX13-99" fmla="*/ 9130570 w 10664138"/>
              <a:gd name="connsiteY13-100" fmla="*/ 1154818 h 9032925"/>
              <a:gd name="connsiteX14-101" fmla="*/ 9254905 w 10664138"/>
              <a:gd name="connsiteY14-102" fmla="*/ 1023950 h 9032925"/>
              <a:gd name="connsiteX15-103" fmla="*/ 9074055 w 10664138"/>
              <a:gd name="connsiteY15-104" fmla="*/ 966749 h 9032925"/>
              <a:gd name="connsiteX16-105" fmla="*/ 8722564 w 10664138"/>
              <a:gd name="connsiteY16-106" fmla="*/ 809396 h 9032925"/>
              <a:gd name="connsiteX17-107" fmla="*/ 10411078 w 10664138"/>
              <a:gd name="connsiteY17-108" fmla="*/ 0 h 9032925"/>
              <a:gd name="connsiteX0-109" fmla="*/ 10411078 w 10664138"/>
              <a:gd name="connsiteY0-110" fmla="*/ 0 h 9032925"/>
              <a:gd name="connsiteX1-111" fmla="*/ 10664138 w 10664138"/>
              <a:gd name="connsiteY1-112" fmla="*/ 1560480 h 9032925"/>
              <a:gd name="connsiteX2-113" fmla="*/ 10382092 w 10664138"/>
              <a:gd name="connsiteY2-114" fmla="*/ 1438539 h 9032925"/>
              <a:gd name="connsiteX3-115" fmla="*/ 10164535 w 10664138"/>
              <a:gd name="connsiteY3-116" fmla="*/ 1367305 h 9032925"/>
              <a:gd name="connsiteX4-117" fmla="*/ 9869696 w 10664138"/>
              <a:gd name="connsiteY4-118" fmla="*/ 2008778 h 9032925"/>
              <a:gd name="connsiteX5-119" fmla="*/ 8035846 w 10664138"/>
              <a:gd name="connsiteY5-120" fmla="*/ 5361408 h 9032925"/>
              <a:gd name="connsiteX6-121" fmla="*/ 7798780 w 10664138"/>
              <a:gd name="connsiteY6-122" fmla="*/ 8240075 h 9032925"/>
              <a:gd name="connsiteX7-123" fmla="*/ 2092247 w 10664138"/>
              <a:gd name="connsiteY7-124" fmla="*/ 8934341 h 9032925"/>
              <a:gd name="connsiteX8-125" fmla="*/ 111047 w 10664138"/>
              <a:gd name="connsiteY8-126" fmla="*/ 6529808 h 9032925"/>
              <a:gd name="connsiteX9-127" fmla="*/ 297314 w 10664138"/>
              <a:gd name="connsiteY9-128" fmla="*/ 6055675 h 9032925"/>
              <a:gd name="connsiteX10-129" fmla="*/ 686780 w 10664138"/>
              <a:gd name="connsiteY10-130" fmla="*/ 5276741 h 9032925"/>
              <a:gd name="connsiteX11-131" fmla="*/ 4530647 w 10664138"/>
              <a:gd name="connsiteY11-132" fmla="*/ 4802608 h 9032925"/>
              <a:gd name="connsiteX12-133" fmla="*/ 7968114 w 10664138"/>
              <a:gd name="connsiteY12-134" fmla="*/ 2262608 h 9032925"/>
              <a:gd name="connsiteX13-135" fmla="*/ 9130570 w 10664138"/>
              <a:gd name="connsiteY13-136" fmla="*/ 1154818 h 9032925"/>
              <a:gd name="connsiteX14-137" fmla="*/ 9254905 w 10664138"/>
              <a:gd name="connsiteY14-138" fmla="*/ 1023950 h 9032925"/>
              <a:gd name="connsiteX15-139" fmla="*/ 9074055 w 10664138"/>
              <a:gd name="connsiteY15-140" fmla="*/ 966749 h 9032925"/>
              <a:gd name="connsiteX16-141" fmla="*/ 8722564 w 10664138"/>
              <a:gd name="connsiteY16-142" fmla="*/ 809396 h 9032925"/>
              <a:gd name="connsiteX17-143" fmla="*/ 10411078 w 10664138"/>
              <a:gd name="connsiteY17-144" fmla="*/ 0 h 9032925"/>
              <a:gd name="connsiteX0-145" fmla="*/ 10411078 w 10602145"/>
              <a:gd name="connsiteY0-146" fmla="*/ 0 h 9032925"/>
              <a:gd name="connsiteX1-147" fmla="*/ 10602145 w 10602145"/>
              <a:gd name="connsiteY1-148" fmla="*/ 1560480 h 9032925"/>
              <a:gd name="connsiteX2-149" fmla="*/ 10382092 w 10602145"/>
              <a:gd name="connsiteY2-150" fmla="*/ 1438539 h 9032925"/>
              <a:gd name="connsiteX3-151" fmla="*/ 10164535 w 10602145"/>
              <a:gd name="connsiteY3-152" fmla="*/ 1367305 h 9032925"/>
              <a:gd name="connsiteX4-153" fmla="*/ 9869696 w 10602145"/>
              <a:gd name="connsiteY4-154" fmla="*/ 2008778 h 9032925"/>
              <a:gd name="connsiteX5-155" fmla="*/ 8035846 w 10602145"/>
              <a:gd name="connsiteY5-156" fmla="*/ 5361408 h 9032925"/>
              <a:gd name="connsiteX6-157" fmla="*/ 7798780 w 10602145"/>
              <a:gd name="connsiteY6-158" fmla="*/ 8240075 h 9032925"/>
              <a:gd name="connsiteX7-159" fmla="*/ 2092247 w 10602145"/>
              <a:gd name="connsiteY7-160" fmla="*/ 8934341 h 9032925"/>
              <a:gd name="connsiteX8-161" fmla="*/ 111047 w 10602145"/>
              <a:gd name="connsiteY8-162" fmla="*/ 6529808 h 9032925"/>
              <a:gd name="connsiteX9-163" fmla="*/ 297314 w 10602145"/>
              <a:gd name="connsiteY9-164" fmla="*/ 6055675 h 9032925"/>
              <a:gd name="connsiteX10-165" fmla="*/ 686780 w 10602145"/>
              <a:gd name="connsiteY10-166" fmla="*/ 5276741 h 9032925"/>
              <a:gd name="connsiteX11-167" fmla="*/ 4530647 w 10602145"/>
              <a:gd name="connsiteY11-168" fmla="*/ 4802608 h 9032925"/>
              <a:gd name="connsiteX12-169" fmla="*/ 7968114 w 10602145"/>
              <a:gd name="connsiteY12-170" fmla="*/ 2262608 h 9032925"/>
              <a:gd name="connsiteX13-171" fmla="*/ 9130570 w 10602145"/>
              <a:gd name="connsiteY13-172" fmla="*/ 1154818 h 9032925"/>
              <a:gd name="connsiteX14-173" fmla="*/ 9254905 w 10602145"/>
              <a:gd name="connsiteY14-174" fmla="*/ 1023950 h 9032925"/>
              <a:gd name="connsiteX15-175" fmla="*/ 9074055 w 10602145"/>
              <a:gd name="connsiteY15-176" fmla="*/ 966749 h 9032925"/>
              <a:gd name="connsiteX16-177" fmla="*/ 8722564 w 10602145"/>
              <a:gd name="connsiteY16-178" fmla="*/ 809396 h 9032925"/>
              <a:gd name="connsiteX17-179" fmla="*/ 10411078 w 10602145"/>
              <a:gd name="connsiteY17-180" fmla="*/ 0 h 9032925"/>
              <a:gd name="connsiteX0-181" fmla="*/ 10496319 w 10606829"/>
              <a:gd name="connsiteY0-182" fmla="*/ 0 h 9079420"/>
              <a:gd name="connsiteX1-183" fmla="*/ 10602145 w 10606829"/>
              <a:gd name="connsiteY1-184" fmla="*/ 1606975 h 9079420"/>
              <a:gd name="connsiteX2-185" fmla="*/ 10382092 w 10606829"/>
              <a:gd name="connsiteY2-186" fmla="*/ 1485034 h 9079420"/>
              <a:gd name="connsiteX3-187" fmla="*/ 10164535 w 10606829"/>
              <a:gd name="connsiteY3-188" fmla="*/ 1413800 h 9079420"/>
              <a:gd name="connsiteX4-189" fmla="*/ 9869696 w 10606829"/>
              <a:gd name="connsiteY4-190" fmla="*/ 2055273 h 9079420"/>
              <a:gd name="connsiteX5-191" fmla="*/ 8035846 w 10606829"/>
              <a:gd name="connsiteY5-192" fmla="*/ 5407903 h 9079420"/>
              <a:gd name="connsiteX6-193" fmla="*/ 7798780 w 10606829"/>
              <a:gd name="connsiteY6-194" fmla="*/ 8286570 h 9079420"/>
              <a:gd name="connsiteX7-195" fmla="*/ 2092247 w 10606829"/>
              <a:gd name="connsiteY7-196" fmla="*/ 8980836 h 9079420"/>
              <a:gd name="connsiteX8-197" fmla="*/ 111047 w 10606829"/>
              <a:gd name="connsiteY8-198" fmla="*/ 6576303 h 9079420"/>
              <a:gd name="connsiteX9-199" fmla="*/ 297314 w 10606829"/>
              <a:gd name="connsiteY9-200" fmla="*/ 6102170 h 9079420"/>
              <a:gd name="connsiteX10-201" fmla="*/ 686780 w 10606829"/>
              <a:gd name="connsiteY10-202" fmla="*/ 5323236 h 9079420"/>
              <a:gd name="connsiteX11-203" fmla="*/ 4530647 w 10606829"/>
              <a:gd name="connsiteY11-204" fmla="*/ 4849103 h 9079420"/>
              <a:gd name="connsiteX12-205" fmla="*/ 7968114 w 10606829"/>
              <a:gd name="connsiteY12-206" fmla="*/ 2309103 h 9079420"/>
              <a:gd name="connsiteX13-207" fmla="*/ 9130570 w 10606829"/>
              <a:gd name="connsiteY13-208" fmla="*/ 1201313 h 9079420"/>
              <a:gd name="connsiteX14-209" fmla="*/ 9254905 w 10606829"/>
              <a:gd name="connsiteY14-210" fmla="*/ 1070445 h 9079420"/>
              <a:gd name="connsiteX15-211" fmla="*/ 9074055 w 10606829"/>
              <a:gd name="connsiteY15-212" fmla="*/ 1013244 h 9079420"/>
              <a:gd name="connsiteX16-213" fmla="*/ 8722564 w 10606829"/>
              <a:gd name="connsiteY16-214" fmla="*/ 855891 h 9079420"/>
              <a:gd name="connsiteX17-215" fmla="*/ 10496319 w 10606829"/>
              <a:gd name="connsiteY17-216" fmla="*/ 0 h 9079420"/>
              <a:gd name="connsiteX0-217" fmla="*/ 10496319 w 10710633"/>
              <a:gd name="connsiteY0-218" fmla="*/ 0 h 9079420"/>
              <a:gd name="connsiteX1-219" fmla="*/ 10710633 w 10710633"/>
              <a:gd name="connsiteY1-220" fmla="*/ 1630222 h 9079420"/>
              <a:gd name="connsiteX2-221" fmla="*/ 10382092 w 10710633"/>
              <a:gd name="connsiteY2-222" fmla="*/ 1485034 h 9079420"/>
              <a:gd name="connsiteX3-223" fmla="*/ 10164535 w 10710633"/>
              <a:gd name="connsiteY3-224" fmla="*/ 1413800 h 9079420"/>
              <a:gd name="connsiteX4-225" fmla="*/ 9869696 w 10710633"/>
              <a:gd name="connsiteY4-226" fmla="*/ 2055273 h 9079420"/>
              <a:gd name="connsiteX5-227" fmla="*/ 8035846 w 10710633"/>
              <a:gd name="connsiteY5-228" fmla="*/ 5407903 h 9079420"/>
              <a:gd name="connsiteX6-229" fmla="*/ 7798780 w 10710633"/>
              <a:gd name="connsiteY6-230" fmla="*/ 8286570 h 9079420"/>
              <a:gd name="connsiteX7-231" fmla="*/ 2092247 w 10710633"/>
              <a:gd name="connsiteY7-232" fmla="*/ 8980836 h 9079420"/>
              <a:gd name="connsiteX8-233" fmla="*/ 111047 w 10710633"/>
              <a:gd name="connsiteY8-234" fmla="*/ 6576303 h 9079420"/>
              <a:gd name="connsiteX9-235" fmla="*/ 297314 w 10710633"/>
              <a:gd name="connsiteY9-236" fmla="*/ 6102170 h 9079420"/>
              <a:gd name="connsiteX10-237" fmla="*/ 686780 w 10710633"/>
              <a:gd name="connsiteY10-238" fmla="*/ 5323236 h 9079420"/>
              <a:gd name="connsiteX11-239" fmla="*/ 4530647 w 10710633"/>
              <a:gd name="connsiteY11-240" fmla="*/ 4849103 h 9079420"/>
              <a:gd name="connsiteX12-241" fmla="*/ 7968114 w 10710633"/>
              <a:gd name="connsiteY12-242" fmla="*/ 2309103 h 9079420"/>
              <a:gd name="connsiteX13-243" fmla="*/ 9130570 w 10710633"/>
              <a:gd name="connsiteY13-244" fmla="*/ 1201313 h 9079420"/>
              <a:gd name="connsiteX14-245" fmla="*/ 9254905 w 10710633"/>
              <a:gd name="connsiteY14-246" fmla="*/ 1070445 h 9079420"/>
              <a:gd name="connsiteX15-247" fmla="*/ 9074055 w 10710633"/>
              <a:gd name="connsiteY15-248" fmla="*/ 1013244 h 9079420"/>
              <a:gd name="connsiteX16-249" fmla="*/ 8722564 w 10710633"/>
              <a:gd name="connsiteY16-250" fmla="*/ 855891 h 9079420"/>
              <a:gd name="connsiteX17-251" fmla="*/ 10496319 w 10710633"/>
              <a:gd name="connsiteY17-252" fmla="*/ 0 h 9079420"/>
              <a:gd name="connsiteX0-253" fmla="*/ 10496319 w 10710633"/>
              <a:gd name="connsiteY0-254" fmla="*/ 0 h 9079420"/>
              <a:gd name="connsiteX1-255" fmla="*/ 10710633 w 10710633"/>
              <a:gd name="connsiteY1-256" fmla="*/ 1630222 h 9079420"/>
              <a:gd name="connsiteX2-257" fmla="*/ 10382092 w 10710633"/>
              <a:gd name="connsiteY2-258" fmla="*/ 1485034 h 9079420"/>
              <a:gd name="connsiteX3-259" fmla="*/ 10164535 w 10710633"/>
              <a:gd name="connsiteY3-260" fmla="*/ 1413800 h 9079420"/>
              <a:gd name="connsiteX4-261" fmla="*/ 9869696 w 10710633"/>
              <a:gd name="connsiteY4-262" fmla="*/ 2055273 h 9079420"/>
              <a:gd name="connsiteX5-263" fmla="*/ 8035846 w 10710633"/>
              <a:gd name="connsiteY5-264" fmla="*/ 5407903 h 9079420"/>
              <a:gd name="connsiteX6-265" fmla="*/ 7798780 w 10710633"/>
              <a:gd name="connsiteY6-266" fmla="*/ 8286570 h 9079420"/>
              <a:gd name="connsiteX7-267" fmla="*/ 2092247 w 10710633"/>
              <a:gd name="connsiteY7-268" fmla="*/ 8980836 h 9079420"/>
              <a:gd name="connsiteX8-269" fmla="*/ 111047 w 10710633"/>
              <a:gd name="connsiteY8-270" fmla="*/ 6576303 h 9079420"/>
              <a:gd name="connsiteX9-271" fmla="*/ 297314 w 10710633"/>
              <a:gd name="connsiteY9-272" fmla="*/ 6102170 h 9079420"/>
              <a:gd name="connsiteX10-273" fmla="*/ 686780 w 10710633"/>
              <a:gd name="connsiteY10-274" fmla="*/ 5323236 h 9079420"/>
              <a:gd name="connsiteX11-275" fmla="*/ 4530647 w 10710633"/>
              <a:gd name="connsiteY11-276" fmla="*/ 4849103 h 9079420"/>
              <a:gd name="connsiteX12-277" fmla="*/ 7968114 w 10710633"/>
              <a:gd name="connsiteY12-278" fmla="*/ 2309103 h 9079420"/>
              <a:gd name="connsiteX13-279" fmla="*/ 9130570 w 10710633"/>
              <a:gd name="connsiteY13-280" fmla="*/ 1201313 h 9079420"/>
              <a:gd name="connsiteX14-281" fmla="*/ 9254905 w 10710633"/>
              <a:gd name="connsiteY14-282" fmla="*/ 1070445 h 9079420"/>
              <a:gd name="connsiteX15-283" fmla="*/ 8722564 w 10710633"/>
              <a:gd name="connsiteY15-284" fmla="*/ 855891 h 9079420"/>
              <a:gd name="connsiteX16-285" fmla="*/ 10496319 w 10710633"/>
              <a:gd name="connsiteY16-286" fmla="*/ 0 h 9079420"/>
              <a:gd name="connsiteX0-287" fmla="*/ 10496319 w 10710633"/>
              <a:gd name="connsiteY0-288" fmla="*/ 0 h 9079420"/>
              <a:gd name="connsiteX1-289" fmla="*/ 10710633 w 10710633"/>
              <a:gd name="connsiteY1-290" fmla="*/ 1630222 h 9079420"/>
              <a:gd name="connsiteX2-291" fmla="*/ 10382092 w 10710633"/>
              <a:gd name="connsiteY2-292" fmla="*/ 1485034 h 9079420"/>
              <a:gd name="connsiteX3-293" fmla="*/ 10164535 w 10710633"/>
              <a:gd name="connsiteY3-294" fmla="*/ 1413800 h 9079420"/>
              <a:gd name="connsiteX4-295" fmla="*/ 9627507 w 10710633"/>
              <a:gd name="connsiteY4-296" fmla="*/ 2110330 h 9079420"/>
              <a:gd name="connsiteX5-297" fmla="*/ 8035846 w 10710633"/>
              <a:gd name="connsiteY5-298" fmla="*/ 5407903 h 9079420"/>
              <a:gd name="connsiteX6-299" fmla="*/ 7798780 w 10710633"/>
              <a:gd name="connsiteY6-300" fmla="*/ 8286570 h 9079420"/>
              <a:gd name="connsiteX7-301" fmla="*/ 2092247 w 10710633"/>
              <a:gd name="connsiteY7-302" fmla="*/ 8980836 h 9079420"/>
              <a:gd name="connsiteX8-303" fmla="*/ 111047 w 10710633"/>
              <a:gd name="connsiteY8-304" fmla="*/ 6576303 h 9079420"/>
              <a:gd name="connsiteX9-305" fmla="*/ 297314 w 10710633"/>
              <a:gd name="connsiteY9-306" fmla="*/ 6102170 h 9079420"/>
              <a:gd name="connsiteX10-307" fmla="*/ 686780 w 10710633"/>
              <a:gd name="connsiteY10-308" fmla="*/ 5323236 h 9079420"/>
              <a:gd name="connsiteX11-309" fmla="*/ 4530647 w 10710633"/>
              <a:gd name="connsiteY11-310" fmla="*/ 4849103 h 9079420"/>
              <a:gd name="connsiteX12-311" fmla="*/ 7968114 w 10710633"/>
              <a:gd name="connsiteY12-312" fmla="*/ 2309103 h 9079420"/>
              <a:gd name="connsiteX13-313" fmla="*/ 9130570 w 10710633"/>
              <a:gd name="connsiteY13-314" fmla="*/ 1201313 h 9079420"/>
              <a:gd name="connsiteX14-315" fmla="*/ 9254905 w 10710633"/>
              <a:gd name="connsiteY14-316" fmla="*/ 1070445 h 9079420"/>
              <a:gd name="connsiteX15-317" fmla="*/ 8722564 w 10710633"/>
              <a:gd name="connsiteY15-318" fmla="*/ 855891 h 9079420"/>
              <a:gd name="connsiteX16-319" fmla="*/ 10496319 w 10710633"/>
              <a:gd name="connsiteY16-320" fmla="*/ 0 h 9079420"/>
              <a:gd name="connsiteX0-321" fmla="*/ 10496319 w 10710633"/>
              <a:gd name="connsiteY0-322" fmla="*/ 0 h 9739199"/>
              <a:gd name="connsiteX1-323" fmla="*/ 10710633 w 10710633"/>
              <a:gd name="connsiteY1-324" fmla="*/ 1630222 h 9739199"/>
              <a:gd name="connsiteX2-325" fmla="*/ 10382092 w 10710633"/>
              <a:gd name="connsiteY2-326" fmla="*/ 1485034 h 9739199"/>
              <a:gd name="connsiteX3-327" fmla="*/ 10164535 w 10710633"/>
              <a:gd name="connsiteY3-328" fmla="*/ 1413800 h 9739199"/>
              <a:gd name="connsiteX4-329" fmla="*/ 9627507 w 10710633"/>
              <a:gd name="connsiteY4-330" fmla="*/ 2110330 h 9739199"/>
              <a:gd name="connsiteX5-331" fmla="*/ 8035846 w 10710633"/>
              <a:gd name="connsiteY5-332" fmla="*/ 5407903 h 9739199"/>
              <a:gd name="connsiteX6-333" fmla="*/ 7773663 w 10710633"/>
              <a:gd name="connsiteY6-334" fmla="*/ 9485103 h 9739199"/>
              <a:gd name="connsiteX7-335" fmla="*/ 2092247 w 10710633"/>
              <a:gd name="connsiteY7-336" fmla="*/ 8980836 h 9739199"/>
              <a:gd name="connsiteX8-337" fmla="*/ 111047 w 10710633"/>
              <a:gd name="connsiteY8-338" fmla="*/ 6576303 h 9739199"/>
              <a:gd name="connsiteX9-339" fmla="*/ 297314 w 10710633"/>
              <a:gd name="connsiteY9-340" fmla="*/ 6102170 h 9739199"/>
              <a:gd name="connsiteX10-341" fmla="*/ 686780 w 10710633"/>
              <a:gd name="connsiteY10-342" fmla="*/ 5323236 h 9739199"/>
              <a:gd name="connsiteX11-343" fmla="*/ 4530647 w 10710633"/>
              <a:gd name="connsiteY11-344" fmla="*/ 4849103 h 9739199"/>
              <a:gd name="connsiteX12-345" fmla="*/ 7968114 w 10710633"/>
              <a:gd name="connsiteY12-346" fmla="*/ 2309103 h 9739199"/>
              <a:gd name="connsiteX13-347" fmla="*/ 9130570 w 10710633"/>
              <a:gd name="connsiteY13-348" fmla="*/ 1201313 h 9739199"/>
              <a:gd name="connsiteX14-349" fmla="*/ 9254905 w 10710633"/>
              <a:gd name="connsiteY14-350" fmla="*/ 1070445 h 9739199"/>
              <a:gd name="connsiteX15-351" fmla="*/ 8722564 w 10710633"/>
              <a:gd name="connsiteY15-352" fmla="*/ 855891 h 9739199"/>
              <a:gd name="connsiteX16-353" fmla="*/ 10496319 w 10710633"/>
              <a:gd name="connsiteY16-354" fmla="*/ 0 h 9739199"/>
              <a:gd name="connsiteX0-355" fmla="*/ 10496319 w 10710633"/>
              <a:gd name="connsiteY0-356" fmla="*/ 0 h 9725139"/>
              <a:gd name="connsiteX1-357" fmla="*/ 10710633 w 10710633"/>
              <a:gd name="connsiteY1-358" fmla="*/ 1630222 h 9725139"/>
              <a:gd name="connsiteX2-359" fmla="*/ 10382092 w 10710633"/>
              <a:gd name="connsiteY2-360" fmla="*/ 1485034 h 9725139"/>
              <a:gd name="connsiteX3-361" fmla="*/ 10164535 w 10710633"/>
              <a:gd name="connsiteY3-362" fmla="*/ 1413800 h 9725139"/>
              <a:gd name="connsiteX4-363" fmla="*/ 9627507 w 10710633"/>
              <a:gd name="connsiteY4-364" fmla="*/ 2110330 h 9725139"/>
              <a:gd name="connsiteX5-365" fmla="*/ 7646511 w 10710633"/>
              <a:gd name="connsiteY5-366" fmla="*/ 5481278 h 9725139"/>
              <a:gd name="connsiteX6-367" fmla="*/ 7773663 w 10710633"/>
              <a:gd name="connsiteY6-368" fmla="*/ 9485103 h 9725139"/>
              <a:gd name="connsiteX7-369" fmla="*/ 2092247 w 10710633"/>
              <a:gd name="connsiteY7-370" fmla="*/ 8980836 h 9725139"/>
              <a:gd name="connsiteX8-371" fmla="*/ 111047 w 10710633"/>
              <a:gd name="connsiteY8-372" fmla="*/ 6576303 h 9725139"/>
              <a:gd name="connsiteX9-373" fmla="*/ 297314 w 10710633"/>
              <a:gd name="connsiteY9-374" fmla="*/ 6102170 h 9725139"/>
              <a:gd name="connsiteX10-375" fmla="*/ 686780 w 10710633"/>
              <a:gd name="connsiteY10-376" fmla="*/ 5323236 h 9725139"/>
              <a:gd name="connsiteX11-377" fmla="*/ 4530647 w 10710633"/>
              <a:gd name="connsiteY11-378" fmla="*/ 4849103 h 9725139"/>
              <a:gd name="connsiteX12-379" fmla="*/ 7968114 w 10710633"/>
              <a:gd name="connsiteY12-380" fmla="*/ 2309103 h 9725139"/>
              <a:gd name="connsiteX13-381" fmla="*/ 9130570 w 10710633"/>
              <a:gd name="connsiteY13-382" fmla="*/ 1201313 h 9725139"/>
              <a:gd name="connsiteX14-383" fmla="*/ 9254905 w 10710633"/>
              <a:gd name="connsiteY14-384" fmla="*/ 1070445 h 9725139"/>
              <a:gd name="connsiteX15-385" fmla="*/ 8722564 w 10710633"/>
              <a:gd name="connsiteY15-386" fmla="*/ 855891 h 9725139"/>
              <a:gd name="connsiteX16-387" fmla="*/ 10496319 w 10710633"/>
              <a:gd name="connsiteY16-388" fmla="*/ 0 h 9725139"/>
              <a:gd name="connsiteX0-389" fmla="*/ 10496319 w 10710633"/>
              <a:gd name="connsiteY0-390" fmla="*/ 0 h 9903506"/>
              <a:gd name="connsiteX1-391" fmla="*/ 10710633 w 10710633"/>
              <a:gd name="connsiteY1-392" fmla="*/ 1630222 h 9903506"/>
              <a:gd name="connsiteX2-393" fmla="*/ 10382092 w 10710633"/>
              <a:gd name="connsiteY2-394" fmla="*/ 1485034 h 9903506"/>
              <a:gd name="connsiteX3-395" fmla="*/ 10164535 w 10710633"/>
              <a:gd name="connsiteY3-396" fmla="*/ 1413800 h 9903506"/>
              <a:gd name="connsiteX4-397" fmla="*/ 9627507 w 10710633"/>
              <a:gd name="connsiteY4-398" fmla="*/ 2110330 h 9903506"/>
              <a:gd name="connsiteX5-399" fmla="*/ 7646511 w 10710633"/>
              <a:gd name="connsiteY5-400" fmla="*/ 5481278 h 9903506"/>
              <a:gd name="connsiteX6-401" fmla="*/ 6679235 w 10710633"/>
              <a:gd name="connsiteY6-402" fmla="*/ 9696069 h 9903506"/>
              <a:gd name="connsiteX7-403" fmla="*/ 2092247 w 10710633"/>
              <a:gd name="connsiteY7-404" fmla="*/ 8980836 h 9903506"/>
              <a:gd name="connsiteX8-405" fmla="*/ 111047 w 10710633"/>
              <a:gd name="connsiteY8-406" fmla="*/ 6576303 h 9903506"/>
              <a:gd name="connsiteX9-407" fmla="*/ 297314 w 10710633"/>
              <a:gd name="connsiteY9-408" fmla="*/ 6102170 h 9903506"/>
              <a:gd name="connsiteX10-409" fmla="*/ 686780 w 10710633"/>
              <a:gd name="connsiteY10-410" fmla="*/ 5323236 h 9903506"/>
              <a:gd name="connsiteX11-411" fmla="*/ 4530647 w 10710633"/>
              <a:gd name="connsiteY11-412" fmla="*/ 4849103 h 9903506"/>
              <a:gd name="connsiteX12-413" fmla="*/ 7968114 w 10710633"/>
              <a:gd name="connsiteY12-414" fmla="*/ 2309103 h 9903506"/>
              <a:gd name="connsiteX13-415" fmla="*/ 9130570 w 10710633"/>
              <a:gd name="connsiteY13-416" fmla="*/ 1201313 h 9903506"/>
              <a:gd name="connsiteX14-417" fmla="*/ 9254905 w 10710633"/>
              <a:gd name="connsiteY14-418" fmla="*/ 1070445 h 9903506"/>
              <a:gd name="connsiteX15-419" fmla="*/ 8722564 w 10710633"/>
              <a:gd name="connsiteY15-420" fmla="*/ 855891 h 9903506"/>
              <a:gd name="connsiteX16-421" fmla="*/ 10496319 w 10710633"/>
              <a:gd name="connsiteY16-422" fmla="*/ 0 h 99035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0710633" h="9903506">
                <a:moveTo>
                  <a:pt x="10496319" y="0"/>
                </a:moveTo>
                <a:cubicBezTo>
                  <a:pt x="10665340" y="824959"/>
                  <a:pt x="10694012" y="974596"/>
                  <a:pt x="10710633" y="1630222"/>
                </a:cubicBezTo>
                <a:lnTo>
                  <a:pt x="10382092" y="1485034"/>
                </a:lnTo>
                <a:lnTo>
                  <a:pt x="10164535" y="1413800"/>
                </a:lnTo>
                <a:lnTo>
                  <a:pt x="9627507" y="2110330"/>
                </a:lnTo>
                <a:cubicBezTo>
                  <a:pt x="9000284" y="3241434"/>
                  <a:pt x="8137890" y="4216988"/>
                  <a:pt x="7646511" y="5481278"/>
                </a:cubicBezTo>
                <a:cubicBezTo>
                  <a:pt x="7155132" y="6745568"/>
                  <a:pt x="7604946" y="9112809"/>
                  <a:pt x="6679235" y="9696069"/>
                </a:cubicBezTo>
                <a:cubicBezTo>
                  <a:pt x="5753524" y="10279329"/>
                  <a:pt x="3186945" y="9500797"/>
                  <a:pt x="2092247" y="8980836"/>
                </a:cubicBezTo>
                <a:cubicBezTo>
                  <a:pt x="997549" y="8460875"/>
                  <a:pt x="410202" y="7056081"/>
                  <a:pt x="111047" y="6576303"/>
                </a:cubicBezTo>
                <a:cubicBezTo>
                  <a:pt x="-188108" y="6096525"/>
                  <a:pt x="201359" y="6311014"/>
                  <a:pt x="297314" y="6102170"/>
                </a:cubicBezTo>
                <a:cubicBezTo>
                  <a:pt x="393269" y="5893326"/>
                  <a:pt x="-18775" y="5532080"/>
                  <a:pt x="686780" y="5323236"/>
                </a:cubicBezTo>
                <a:cubicBezTo>
                  <a:pt x="1392335" y="5114392"/>
                  <a:pt x="3317091" y="5351458"/>
                  <a:pt x="4530647" y="4849103"/>
                </a:cubicBezTo>
                <a:cubicBezTo>
                  <a:pt x="5744203" y="4346748"/>
                  <a:pt x="7179766" y="2939902"/>
                  <a:pt x="7968114" y="2309103"/>
                </a:cubicBezTo>
                <a:cubicBezTo>
                  <a:pt x="8657919" y="1757154"/>
                  <a:pt x="8845008" y="1509774"/>
                  <a:pt x="9130570" y="1201313"/>
                </a:cubicBezTo>
                <a:lnTo>
                  <a:pt x="9254905" y="1070445"/>
                </a:lnTo>
                <a:lnTo>
                  <a:pt x="8722564" y="855891"/>
                </a:lnTo>
                <a:cubicBezTo>
                  <a:pt x="9462388" y="526588"/>
                  <a:pt x="9858093" y="278502"/>
                  <a:pt x="1049631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39793"/>
                </a:schemeClr>
              </a:gs>
              <a:gs pos="99000">
                <a:schemeClr val="bg1">
                  <a:alpha val="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8" name="任意形状 37"/>
          <p:cNvSpPr/>
          <p:nvPr/>
        </p:nvSpPr>
        <p:spPr>
          <a:xfrm rot="425799">
            <a:off x="4490399" y="4151644"/>
            <a:ext cx="5702381" cy="5860746"/>
          </a:xfrm>
          <a:custGeom>
            <a:avLst/>
            <a:gdLst>
              <a:gd name="connsiteX0" fmla="*/ 10411078 w 10664138"/>
              <a:gd name="connsiteY0" fmla="*/ 0 h 9032925"/>
              <a:gd name="connsiteX1" fmla="*/ 10664138 w 10664138"/>
              <a:gd name="connsiteY1" fmla="*/ 1560480 h 9032925"/>
              <a:gd name="connsiteX2" fmla="*/ 10382092 w 10664138"/>
              <a:gd name="connsiteY2" fmla="*/ 1438539 h 9032925"/>
              <a:gd name="connsiteX3" fmla="*/ 10226528 w 10664138"/>
              <a:gd name="connsiteY3" fmla="*/ 1375055 h 9032925"/>
              <a:gd name="connsiteX4" fmla="*/ 10109920 w 10664138"/>
              <a:gd name="connsiteY4" fmla="*/ 1590324 h 9032925"/>
              <a:gd name="connsiteX5" fmla="*/ 8035846 w 10664138"/>
              <a:gd name="connsiteY5" fmla="*/ 5361408 h 9032925"/>
              <a:gd name="connsiteX6" fmla="*/ 7798780 w 10664138"/>
              <a:gd name="connsiteY6" fmla="*/ 8240075 h 9032925"/>
              <a:gd name="connsiteX7" fmla="*/ 2092247 w 10664138"/>
              <a:gd name="connsiteY7" fmla="*/ 8934341 h 9032925"/>
              <a:gd name="connsiteX8" fmla="*/ 111047 w 10664138"/>
              <a:gd name="connsiteY8" fmla="*/ 6529808 h 9032925"/>
              <a:gd name="connsiteX9" fmla="*/ 297314 w 10664138"/>
              <a:gd name="connsiteY9" fmla="*/ 6055675 h 9032925"/>
              <a:gd name="connsiteX10" fmla="*/ 686780 w 10664138"/>
              <a:gd name="connsiteY10" fmla="*/ 5276741 h 9032925"/>
              <a:gd name="connsiteX11" fmla="*/ 4530647 w 10664138"/>
              <a:gd name="connsiteY11" fmla="*/ 4802608 h 9032925"/>
              <a:gd name="connsiteX12" fmla="*/ 7968114 w 10664138"/>
              <a:gd name="connsiteY12" fmla="*/ 2262608 h 9032925"/>
              <a:gd name="connsiteX13" fmla="*/ 9130570 w 10664138"/>
              <a:gd name="connsiteY13" fmla="*/ 1154818 h 9032925"/>
              <a:gd name="connsiteX14" fmla="*/ 9254905 w 10664138"/>
              <a:gd name="connsiteY14" fmla="*/ 1023950 h 9032925"/>
              <a:gd name="connsiteX15" fmla="*/ 9074055 w 10664138"/>
              <a:gd name="connsiteY15" fmla="*/ 966749 h 9032925"/>
              <a:gd name="connsiteX16" fmla="*/ 8513337 w 10664138"/>
              <a:gd name="connsiteY16" fmla="*/ 801647 h 9032925"/>
              <a:gd name="connsiteX17" fmla="*/ 10411078 w 10664138"/>
              <a:gd name="connsiteY17" fmla="*/ 0 h 9032925"/>
              <a:gd name="connsiteX0-1" fmla="*/ 10411078 w 10664138"/>
              <a:gd name="connsiteY0-2" fmla="*/ 0 h 9032925"/>
              <a:gd name="connsiteX1-3" fmla="*/ 10664138 w 10664138"/>
              <a:gd name="connsiteY1-4" fmla="*/ 1560480 h 9032925"/>
              <a:gd name="connsiteX2-5" fmla="*/ 10382092 w 10664138"/>
              <a:gd name="connsiteY2-6" fmla="*/ 1438539 h 9032925"/>
              <a:gd name="connsiteX3-7" fmla="*/ 10226528 w 10664138"/>
              <a:gd name="connsiteY3-8" fmla="*/ 1375055 h 9032925"/>
              <a:gd name="connsiteX4-9" fmla="*/ 10109920 w 10664138"/>
              <a:gd name="connsiteY4-10" fmla="*/ 1590324 h 9032925"/>
              <a:gd name="connsiteX5-11" fmla="*/ 8035846 w 10664138"/>
              <a:gd name="connsiteY5-12" fmla="*/ 5361408 h 9032925"/>
              <a:gd name="connsiteX6-13" fmla="*/ 7798780 w 10664138"/>
              <a:gd name="connsiteY6-14" fmla="*/ 8240075 h 9032925"/>
              <a:gd name="connsiteX7-15" fmla="*/ 2092247 w 10664138"/>
              <a:gd name="connsiteY7-16" fmla="*/ 8934341 h 9032925"/>
              <a:gd name="connsiteX8-17" fmla="*/ 111047 w 10664138"/>
              <a:gd name="connsiteY8-18" fmla="*/ 6529808 h 9032925"/>
              <a:gd name="connsiteX9-19" fmla="*/ 297314 w 10664138"/>
              <a:gd name="connsiteY9-20" fmla="*/ 6055675 h 9032925"/>
              <a:gd name="connsiteX10-21" fmla="*/ 686780 w 10664138"/>
              <a:gd name="connsiteY10-22" fmla="*/ 5276741 h 9032925"/>
              <a:gd name="connsiteX11-23" fmla="*/ 4530647 w 10664138"/>
              <a:gd name="connsiteY11-24" fmla="*/ 4802608 h 9032925"/>
              <a:gd name="connsiteX12-25" fmla="*/ 7968114 w 10664138"/>
              <a:gd name="connsiteY12-26" fmla="*/ 2262608 h 9032925"/>
              <a:gd name="connsiteX13-27" fmla="*/ 9130570 w 10664138"/>
              <a:gd name="connsiteY13-28" fmla="*/ 1154818 h 9032925"/>
              <a:gd name="connsiteX14-29" fmla="*/ 9254905 w 10664138"/>
              <a:gd name="connsiteY14-30" fmla="*/ 1023950 h 9032925"/>
              <a:gd name="connsiteX15-31" fmla="*/ 9074055 w 10664138"/>
              <a:gd name="connsiteY15-32" fmla="*/ 966749 h 9032925"/>
              <a:gd name="connsiteX16-33" fmla="*/ 8722564 w 10664138"/>
              <a:gd name="connsiteY16-34" fmla="*/ 809396 h 9032925"/>
              <a:gd name="connsiteX17-35" fmla="*/ 10411078 w 10664138"/>
              <a:gd name="connsiteY17-36" fmla="*/ 0 h 9032925"/>
              <a:gd name="connsiteX0-37" fmla="*/ 10411078 w 10664138"/>
              <a:gd name="connsiteY0-38" fmla="*/ 0 h 9032925"/>
              <a:gd name="connsiteX1-39" fmla="*/ 10664138 w 10664138"/>
              <a:gd name="connsiteY1-40" fmla="*/ 1560480 h 9032925"/>
              <a:gd name="connsiteX2-41" fmla="*/ 10382092 w 10664138"/>
              <a:gd name="connsiteY2-42" fmla="*/ 1438539 h 9032925"/>
              <a:gd name="connsiteX3-43" fmla="*/ 10226528 w 10664138"/>
              <a:gd name="connsiteY3-44" fmla="*/ 1375055 h 9032925"/>
              <a:gd name="connsiteX4-45" fmla="*/ 9869696 w 10664138"/>
              <a:gd name="connsiteY4-46" fmla="*/ 2008778 h 9032925"/>
              <a:gd name="connsiteX5-47" fmla="*/ 8035846 w 10664138"/>
              <a:gd name="connsiteY5-48" fmla="*/ 5361408 h 9032925"/>
              <a:gd name="connsiteX6-49" fmla="*/ 7798780 w 10664138"/>
              <a:gd name="connsiteY6-50" fmla="*/ 8240075 h 9032925"/>
              <a:gd name="connsiteX7-51" fmla="*/ 2092247 w 10664138"/>
              <a:gd name="connsiteY7-52" fmla="*/ 8934341 h 9032925"/>
              <a:gd name="connsiteX8-53" fmla="*/ 111047 w 10664138"/>
              <a:gd name="connsiteY8-54" fmla="*/ 6529808 h 9032925"/>
              <a:gd name="connsiteX9-55" fmla="*/ 297314 w 10664138"/>
              <a:gd name="connsiteY9-56" fmla="*/ 6055675 h 9032925"/>
              <a:gd name="connsiteX10-57" fmla="*/ 686780 w 10664138"/>
              <a:gd name="connsiteY10-58" fmla="*/ 5276741 h 9032925"/>
              <a:gd name="connsiteX11-59" fmla="*/ 4530647 w 10664138"/>
              <a:gd name="connsiteY11-60" fmla="*/ 4802608 h 9032925"/>
              <a:gd name="connsiteX12-61" fmla="*/ 7968114 w 10664138"/>
              <a:gd name="connsiteY12-62" fmla="*/ 2262608 h 9032925"/>
              <a:gd name="connsiteX13-63" fmla="*/ 9130570 w 10664138"/>
              <a:gd name="connsiteY13-64" fmla="*/ 1154818 h 9032925"/>
              <a:gd name="connsiteX14-65" fmla="*/ 9254905 w 10664138"/>
              <a:gd name="connsiteY14-66" fmla="*/ 1023950 h 9032925"/>
              <a:gd name="connsiteX15-67" fmla="*/ 9074055 w 10664138"/>
              <a:gd name="connsiteY15-68" fmla="*/ 966749 h 9032925"/>
              <a:gd name="connsiteX16-69" fmla="*/ 8722564 w 10664138"/>
              <a:gd name="connsiteY16-70" fmla="*/ 809396 h 9032925"/>
              <a:gd name="connsiteX17-71" fmla="*/ 10411078 w 10664138"/>
              <a:gd name="connsiteY17-72" fmla="*/ 0 h 9032925"/>
              <a:gd name="connsiteX0-73" fmla="*/ 10411078 w 10664138"/>
              <a:gd name="connsiteY0-74" fmla="*/ 0 h 9032925"/>
              <a:gd name="connsiteX1-75" fmla="*/ 10664138 w 10664138"/>
              <a:gd name="connsiteY1-76" fmla="*/ 1560480 h 9032925"/>
              <a:gd name="connsiteX2-77" fmla="*/ 10382092 w 10664138"/>
              <a:gd name="connsiteY2-78" fmla="*/ 1438539 h 9032925"/>
              <a:gd name="connsiteX3-79" fmla="*/ 10164535 w 10664138"/>
              <a:gd name="connsiteY3-80" fmla="*/ 1444797 h 9032925"/>
              <a:gd name="connsiteX4-81" fmla="*/ 9869696 w 10664138"/>
              <a:gd name="connsiteY4-82" fmla="*/ 2008778 h 9032925"/>
              <a:gd name="connsiteX5-83" fmla="*/ 8035846 w 10664138"/>
              <a:gd name="connsiteY5-84" fmla="*/ 5361408 h 9032925"/>
              <a:gd name="connsiteX6-85" fmla="*/ 7798780 w 10664138"/>
              <a:gd name="connsiteY6-86" fmla="*/ 8240075 h 9032925"/>
              <a:gd name="connsiteX7-87" fmla="*/ 2092247 w 10664138"/>
              <a:gd name="connsiteY7-88" fmla="*/ 8934341 h 9032925"/>
              <a:gd name="connsiteX8-89" fmla="*/ 111047 w 10664138"/>
              <a:gd name="connsiteY8-90" fmla="*/ 6529808 h 9032925"/>
              <a:gd name="connsiteX9-91" fmla="*/ 297314 w 10664138"/>
              <a:gd name="connsiteY9-92" fmla="*/ 6055675 h 9032925"/>
              <a:gd name="connsiteX10-93" fmla="*/ 686780 w 10664138"/>
              <a:gd name="connsiteY10-94" fmla="*/ 5276741 h 9032925"/>
              <a:gd name="connsiteX11-95" fmla="*/ 4530647 w 10664138"/>
              <a:gd name="connsiteY11-96" fmla="*/ 4802608 h 9032925"/>
              <a:gd name="connsiteX12-97" fmla="*/ 7968114 w 10664138"/>
              <a:gd name="connsiteY12-98" fmla="*/ 2262608 h 9032925"/>
              <a:gd name="connsiteX13-99" fmla="*/ 9130570 w 10664138"/>
              <a:gd name="connsiteY13-100" fmla="*/ 1154818 h 9032925"/>
              <a:gd name="connsiteX14-101" fmla="*/ 9254905 w 10664138"/>
              <a:gd name="connsiteY14-102" fmla="*/ 1023950 h 9032925"/>
              <a:gd name="connsiteX15-103" fmla="*/ 9074055 w 10664138"/>
              <a:gd name="connsiteY15-104" fmla="*/ 966749 h 9032925"/>
              <a:gd name="connsiteX16-105" fmla="*/ 8722564 w 10664138"/>
              <a:gd name="connsiteY16-106" fmla="*/ 809396 h 9032925"/>
              <a:gd name="connsiteX17-107" fmla="*/ 10411078 w 10664138"/>
              <a:gd name="connsiteY17-108" fmla="*/ 0 h 9032925"/>
              <a:gd name="connsiteX0-109" fmla="*/ 10411078 w 10664138"/>
              <a:gd name="connsiteY0-110" fmla="*/ 0 h 9032925"/>
              <a:gd name="connsiteX1-111" fmla="*/ 10664138 w 10664138"/>
              <a:gd name="connsiteY1-112" fmla="*/ 1560480 h 9032925"/>
              <a:gd name="connsiteX2-113" fmla="*/ 10382092 w 10664138"/>
              <a:gd name="connsiteY2-114" fmla="*/ 1438539 h 9032925"/>
              <a:gd name="connsiteX3-115" fmla="*/ 10164535 w 10664138"/>
              <a:gd name="connsiteY3-116" fmla="*/ 1367305 h 9032925"/>
              <a:gd name="connsiteX4-117" fmla="*/ 9869696 w 10664138"/>
              <a:gd name="connsiteY4-118" fmla="*/ 2008778 h 9032925"/>
              <a:gd name="connsiteX5-119" fmla="*/ 8035846 w 10664138"/>
              <a:gd name="connsiteY5-120" fmla="*/ 5361408 h 9032925"/>
              <a:gd name="connsiteX6-121" fmla="*/ 7798780 w 10664138"/>
              <a:gd name="connsiteY6-122" fmla="*/ 8240075 h 9032925"/>
              <a:gd name="connsiteX7-123" fmla="*/ 2092247 w 10664138"/>
              <a:gd name="connsiteY7-124" fmla="*/ 8934341 h 9032925"/>
              <a:gd name="connsiteX8-125" fmla="*/ 111047 w 10664138"/>
              <a:gd name="connsiteY8-126" fmla="*/ 6529808 h 9032925"/>
              <a:gd name="connsiteX9-127" fmla="*/ 297314 w 10664138"/>
              <a:gd name="connsiteY9-128" fmla="*/ 6055675 h 9032925"/>
              <a:gd name="connsiteX10-129" fmla="*/ 686780 w 10664138"/>
              <a:gd name="connsiteY10-130" fmla="*/ 5276741 h 9032925"/>
              <a:gd name="connsiteX11-131" fmla="*/ 4530647 w 10664138"/>
              <a:gd name="connsiteY11-132" fmla="*/ 4802608 h 9032925"/>
              <a:gd name="connsiteX12-133" fmla="*/ 7968114 w 10664138"/>
              <a:gd name="connsiteY12-134" fmla="*/ 2262608 h 9032925"/>
              <a:gd name="connsiteX13-135" fmla="*/ 9130570 w 10664138"/>
              <a:gd name="connsiteY13-136" fmla="*/ 1154818 h 9032925"/>
              <a:gd name="connsiteX14-137" fmla="*/ 9254905 w 10664138"/>
              <a:gd name="connsiteY14-138" fmla="*/ 1023950 h 9032925"/>
              <a:gd name="connsiteX15-139" fmla="*/ 9074055 w 10664138"/>
              <a:gd name="connsiteY15-140" fmla="*/ 966749 h 9032925"/>
              <a:gd name="connsiteX16-141" fmla="*/ 8722564 w 10664138"/>
              <a:gd name="connsiteY16-142" fmla="*/ 809396 h 9032925"/>
              <a:gd name="connsiteX17-143" fmla="*/ 10411078 w 10664138"/>
              <a:gd name="connsiteY17-144" fmla="*/ 0 h 9032925"/>
              <a:gd name="connsiteX0-145" fmla="*/ 10411078 w 10602145"/>
              <a:gd name="connsiteY0-146" fmla="*/ 0 h 9032925"/>
              <a:gd name="connsiteX1-147" fmla="*/ 10602145 w 10602145"/>
              <a:gd name="connsiteY1-148" fmla="*/ 1560480 h 9032925"/>
              <a:gd name="connsiteX2-149" fmla="*/ 10382092 w 10602145"/>
              <a:gd name="connsiteY2-150" fmla="*/ 1438539 h 9032925"/>
              <a:gd name="connsiteX3-151" fmla="*/ 10164535 w 10602145"/>
              <a:gd name="connsiteY3-152" fmla="*/ 1367305 h 9032925"/>
              <a:gd name="connsiteX4-153" fmla="*/ 9869696 w 10602145"/>
              <a:gd name="connsiteY4-154" fmla="*/ 2008778 h 9032925"/>
              <a:gd name="connsiteX5-155" fmla="*/ 8035846 w 10602145"/>
              <a:gd name="connsiteY5-156" fmla="*/ 5361408 h 9032925"/>
              <a:gd name="connsiteX6-157" fmla="*/ 7798780 w 10602145"/>
              <a:gd name="connsiteY6-158" fmla="*/ 8240075 h 9032925"/>
              <a:gd name="connsiteX7-159" fmla="*/ 2092247 w 10602145"/>
              <a:gd name="connsiteY7-160" fmla="*/ 8934341 h 9032925"/>
              <a:gd name="connsiteX8-161" fmla="*/ 111047 w 10602145"/>
              <a:gd name="connsiteY8-162" fmla="*/ 6529808 h 9032925"/>
              <a:gd name="connsiteX9-163" fmla="*/ 297314 w 10602145"/>
              <a:gd name="connsiteY9-164" fmla="*/ 6055675 h 9032925"/>
              <a:gd name="connsiteX10-165" fmla="*/ 686780 w 10602145"/>
              <a:gd name="connsiteY10-166" fmla="*/ 5276741 h 9032925"/>
              <a:gd name="connsiteX11-167" fmla="*/ 4530647 w 10602145"/>
              <a:gd name="connsiteY11-168" fmla="*/ 4802608 h 9032925"/>
              <a:gd name="connsiteX12-169" fmla="*/ 7968114 w 10602145"/>
              <a:gd name="connsiteY12-170" fmla="*/ 2262608 h 9032925"/>
              <a:gd name="connsiteX13-171" fmla="*/ 9130570 w 10602145"/>
              <a:gd name="connsiteY13-172" fmla="*/ 1154818 h 9032925"/>
              <a:gd name="connsiteX14-173" fmla="*/ 9254905 w 10602145"/>
              <a:gd name="connsiteY14-174" fmla="*/ 1023950 h 9032925"/>
              <a:gd name="connsiteX15-175" fmla="*/ 9074055 w 10602145"/>
              <a:gd name="connsiteY15-176" fmla="*/ 966749 h 9032925"/>
              <a:gd name="connsiteX16-177" fmla="*/ 8722564 w 10602145"/>
              <a:gd name="connsiteY16-178" fmla="*/ 809396 h 9032925"/>
              <a:gd name="connsiteX17-179" fmla="*/ 10411078 w 10602145"/>
              <a:gd name="connsiteY17-180" fmla="*/ 0 h 9032925"/>
              <a:gd name="connsiteX0-181" fmla="*/ 10496319 w 10606829"/>
              <a:gd name="connsiteY0-182" fmla="*/ 0 h 9079420"/>
              <a:gd name="connsiteX1-183" fmla="*/ 10602145 w 10606829"/>
              <a:gd name="connsiteY1-184" fmla="*/ 1606975 h 9079420"/>
              <a:gd name="connsiteX2-185" fmla="*/ 10382092 w 10606829"/>
              <a:gd name="connsiteY2-186" fmla="*/ 1485034 h 9079420"/>
              <a:gd name="connsiteX3-187" fmla="*/ 10164535 w 10606829"/>
              <a:gd name="connsiteY3-188" fmla="*/ 1413800 h 9079420"/>
              <a:gd name="connsiteX4-189" fmla="*/ 9869696 w 10606829"/>
              <a:gd name="connsiteY4-190" fmla="*/ 2055273 h 9079420"/>
              <a:gd name="connsiteX5-191" fmla="*/ 8035846 w 10606829"/>
              <a:gd name="connsiteY5-192" fmla="*/ 5407903 h 9079420"/>
              <a:gd name="connsiteX6-193" fmla="*/ 7798780 w 10606829"/>
              <a:gd name="connsiteY6-194" fmla="*/ 8286570 h 9079420"/>
              <a:gd name="connsiteX7-195" fmla="*/ 2092247 w 10606829"/>
              <a:gd name="connsiteY7-196" fmla="*/ 8980836 h 9079420"/>
              <a:gd name="connsiteX8-197" fmla="*/ 111047 w 10606829"/>
              <a:gd name="connsiteY8-198" fmla="*/ 6576303 h 9079420"/>
              <a:gd name="connsiteX9-199" fmla="*/ 297314 w 10606829"/>
              <a:gd name="connsiteY9-200" fmla="*/ 6102170 h 9079420"/>
              <a:gd name="connsiteX10-201" fmla="*/ 686780 w 10606829"/>
              <a:gd name="connsiteY10-202" fmla="*/ 5323236 h 9079420"/>
              <a:gd name="connsiteX11-203" fmla="*/ 4530647 w 10606829"/>
              <a:gd name="connsiteY11-204" fmla="*/ 4849103 h 9079420"/>
              <a:gd name="connsiteX12-205" fmla="*/ 7968114 w 10606829"/>
              <a:gd name="connsiteY12-206" fmla="*/ 2309103 h 9079420"/>
              <a:gd name="connsiteX13-207" fmla="*/ 9130570 w 10606829"/>
              <a:gd name="connsiteY13-208" fmla="*/ 1201313 h 9079420"/>
              <a:gd name="connsiteX14-209" fmla="*/ 9254905 w 10606829"/>
              <a:gd name="connsiteY14-210" fmla="*/ 1070445 h 9079420"/>
              <a:gd name="connsiteX15-211" fmla="*/ 9074055 w 10606829"/>
              <a:gd name="connsiteY15-212" fmla="*/ 1013244 h 9079420"/>
              <a:gd name="connsiteX16-213" fmla="*/ 8722564 w 10606829"/>
              <a:gd name="connsiteY16-214" fmla="*/ 855891 h 9079420"/>
              <a:gd name="connsiteX17-215" fmla="*/ 10496319 w 10606829"/>
              <a:gd name="connsiteY17-216" fmla="*/ 0 h 9079420"/>
              <a:gd name="connsiteX0-217" fmla="*/ 10496319 w 10710633"/>
              <a:gd name="connsiteY0-218" fmla="*/ 0 h 9079420"/>
              <a:gd name="connsiteX1-219" fmla="*/ 10710633 w 10710633"/>
              <a:gd name="connsiteY1-220" fmla="*/ 1630222 h 9079420"/>
              <a:gd name="connsiteX2-221" fmla="*/ 10382092 w 10710633"/>
              <a:gd name="connsiteY2-222" fmla="*/ 1485034 h 9079420"/>
              <a:gd name="connsiteX3-223" fmla="*/ 10164535 w 10710633"/>
              <a:gd name="connsiteY3-224" fmla="*/ 1413800 h 9079420"/>
              <a:gd name="connsiteX4-225" fmla="*/ 9869696 w 10710633"/>
              <a:gd name="connsiteY4-226" fmla="*/ 2055273 h 9079420"/>
              <a:gd name="connsiteX5-227" fmla="*/ 8035846 w 10710633"/>
              <a:gd name="connsiteY5-228" fmla="*/ 5407903 h 9079420"/>
              <a:gd name="connsiteX6-229" fmla="*/ 7798780 w 10710633"/>
              <a:gd name="connsiteY6-230" fmla="*/ 8286570 h 9079420"/>
              <a:gd name="connsiteX7-231" fmla="*/ 2092247 w 10710633"/>
              <a:gd name="connsiteY7-232" fmla="*/ 8980836 h 9079420"/>
              <a:gd name="connsiteX8-233" fmla="*/ 111047 w 10710633"/>
              <a:gd name="connsiteY8-234" fmla="*/ 6576303 h 9079420"/>
              <a:gd name="connsiteX9-235" fmla="*/ 297314 w 10710633"/>
              <a:gd name="connsiteY9-236" fmla="*/ 6102170 h 9079420"/>
              <a:gd name="connsiteX10-237" fmla="*/ 686780 w 10710633"/>
              <a:gd name="connsiteY10-238" fmla="*/ 5323236 h 9079420"/>
              <a:gd name="connsiteX11-239" fmla="*/ 4530647 w 10710633"/>
              <a:gd name="connsiteY11-240" fmla="*/ 4849103 h 9079420"/>
              <a:gd name="connsiteX12-241" fmla="*/ 7968114 w 10710633"/>
              <a:gd name="connsiteY12-242" fmla="*/ 2309103 h 9079420"/>
              <a:gd name="connsiteX13-243" fmla="*/ 9130570 w 10710633"/>
              <a:gd name="connsiteY13-244" fmla="*/ 1201313 h 9079420"/>
              <a:gd name="connsiteX14-245" fmla="*/ 9254905 w 10710633"/>
              <a:gd name="connsiteY14-246" fmla="*/ 1070445 h 9079420"/>
              <a:gd name="connsiteX15-247" fmla="*/ 9074055 w 10710633"/>
              <a:gd name="connsiteY15-248" fmla="*/ 1013244 h 9079420"/>
              <a:gd name="connsiteX16-249" fmla="*/ 8722564 w 10710633"/>
              <a:gd name="connsiteY16-250" fmla="*/ 855891 h 9079420"/>
              <a:gd name="connsiteX17-251" fmla="*/ 10496319 w 10710633"/>
              <a:gd name="connsiteY17-252" fmla="*/ 0 h 9079420"/>
              <a:gd name="connsiteX0-253" fmla="*/ 10496319 w 10710633"/>
              <a:gd name="connsiteY0-254" fmla="*/ 0 h 9079420"/>
              <a:gd name="connsiteX1-255" fmla="*/ 10710633 w 10710633"/>
              <a:gd name="connsiteY1-256" fmla="*/ 1630222 h 9079420"/>
              <a:gd name="connsiteX2-257" fmla="*/ 10382092 w 10710633"/>
              <a:gd name="connsiteY2-258" fmla="*/ 1485034 h 9079420"/>
              <a:gd name="connsiteX3-259" fmla="*/ 10164535 w 10710633"/>
              <a:gd name="connsiteY3-260" fmla="*/ 1413800 h 9079420"/>
              <a:gd name="connsiteX4-261" fmla="*/ 9869696 w 10710633"/>
              <a:gd name="connsiteY4-262" fmla="*/ 2055273 h 9079420"/>
              <a:gd name="connsiteX5-263" fmla="*/ 8035846 w 10710633"/>
              <a:gd name="connsiteY5-264" fmla="*/ 5407903 h 9079420"/>
              <a:gd name="connsiteX6-265" fmla="*/ 7798780 w 10710633"/>
              <a:gd name="connsiteY6-266" fmla="*/ 8286570 h 9079420"/>
              <a:gd name="connsiteX7-267" fmla="*/ 2092247 w 10710633"/>
              <a:gd name="connsiteY7-268" fmla="*/ 8980836 h 9079420"/>
              <a:gd name="connsiteX8-269" fmla="*/ 111047 w 10710633"/>
              <a:gd name="connsiteY8-270" fmla="*/ 6576303 h 9079420"/>
              <a:gd name="connsiteX9-271" fmla="*/ 297314 w 10710633"/>
              <a:gd name="connsiteY9-272" fmla="*/ 6102170 h 9079420"/>
              <a:gd name="connsiteX10-273" fmla="*/ 686780 w 10710633"/>
              <a:gd name="connsiteY10-274" fmla="*/ 5323236 h 9079420"/>
              <a:gd name="connsiteX11-275" fmla="*/ 4530647 w 10710633"/>
              <a:gd name="connsiteY11-276" fmla="*/ 4849103 h 9079420"/>
              <a:gd name="connsiteX12-277" fmla="*/ 7968114 w 10710633"/>
              <a:gd name="connsiteY12-278" fmla="*/ 2309103 h 9079420"/>
              <a:gd name="connsiteX13-279" fmla="*/ 9130570 w 10710633"/>
              <a:gd name="connsiteY13-280" fmla="*/ 1201313 h 9079420"/>
              <a:gd name="connsiteX14-281" fmla="*/ 9254905 w 10710633"/>
              <a:gd name="connsiteY14-282" fmla="*/ 1070445 h 9079420"/>
              <a:gd name="connsiteX15-283" fmla="*/ 8722564 w 10710633"/>
              <a:gd name="connsiteY15-284" fmla="*/ 855891 h 9079420"/>
              <a:gd name="connsiteX16-285" fmla="*/ 10496319 w 10710633"/>
              <a:gd name="connsiteY16-286" fmla="*/ 0 h 9079420"/>
              <a:gd name="connsiteX0-287" fmla="*/ 10496319 w 10710633"/>
              <a:gd name="connsiteY0-288" fmla="*/ 0 h 9079420"/>
              <a:gd name="connsiteX1-289" fmla="*/ 10710633 w 10710633"/>
              <a:gd name="connsiteY1-290" fmla="*/ 1630222 h 9079420"/>
              <a:gd name="connsiteX2-291" fmla="*/ 10382092 w 10710633"/>
              <a:gd name="connsiteY2-292" fmla="*/ 1485034 h 9079420"/>
              <a:gd name="connsiteX3-293" fmla="*/ 10164535 w 10710633"/>
              <a:gd name="connsiteY3-294" fmla="*/ 1413800 h 9079420"/>
              <a:gd name="connsiteX4-295" fmla="*/ 9627507 w 10710633"/>
              <a:gd name="connsiteY4-296" fmla="*/ 2110330 h 9079420"/>
              <a:gd name="connsiteX5-297" fmla="*/ 8035846 w 10710633"/>
              <a:gd name="connsiteY5-298" fmla="*/ 5407903 h 9079420"/>
              <a:gd name="connsiteX6-299" fmla="*/ 7798780 w 10710633"/>
              <a:gd name="connsiteY6-300" fmla="*/ 8286570 h 9079420"/>
              <a:gd name="connsiteX7-301" fmla="*/ 2092247 w 10710633"/>
              <a:gd name="connsiteY7-302" fmla="*/ 8980836 h 9079420"/>
              <a:gd name="connsiteX8-303" fmla="*/ 111047 w 10710633"/>
              <a:gd name="connsiteY8-304" fmla="*/ 6576303 h 9079420"/>
              <a:gd name="connsiteX9-305" fmla="*/ 297314 w 10710633"/>
              <a:gd name="connsiteY9-306" fmla="*/ 6102170 h 9079420"/>
              <a:gd name="connsiteX10-307" fmla="*/ 686780 w 10710633"/>
              <a:gd name="connsiteY10-308" fmla="*/ 5323236 h 9079420"/>
              <a:gd name="connsiteX11-309" fmla="*/ 4530647 w 10710633"/>
              <a:gd name="connsiteY11-310" fmla="*/ 4849103 h 9079420"/>
              <a:gd name="connsiteX12-311" fmla="*/ 7968114 w 10710633"/>
              <a:gd name="connsiteY12-312" fmla="*/ 2309103 h 9079420"/>
              <a:gd name="connsiteX13-313" fmla="*/ 9130570 w 10710633"/>
              <a:gd name="connsiteY13-314" fmla="*/ 1201313 h 9079420"/>
              <a:gd name="connsiteX14-315" fmla="*/ 9254905 w 10710633"/>
              <a:gd name="connsiteY14-316" fmla="*/ 1070445 h 9079420"/>
              <a:gd name="connsiteX15-317" fmla="*/ 8722564 w 10710633"/>
              <a:gd name="connsiteY15-318" fmla="*/ 855891 h 9079420"/>
              <a:gd name="connsiteX16-319" fmla="*/ 10496319 w 10710633"/>
              <a:gd name="connsiteY16-320" fmla="*/ 0 h 9079420"/>
              <a:gd name="connsiteX0-321" fmla="*/ 10496319 w 10710633"/>
              <a:gd name="connsiteY0-322" fmla="*/ 0 h 9739199"/>
              <a:gd name="connsiteX1-323" fmla="*/ 10710633 w 10710633"/>
              <a:gd name="connsiteY1-324" fmla="*/ 1630222 h 9739199"/>
              <a:gd name="connsiteX2-325" fmla="*/ 10382092 w 10710633"/>
              <a:gd name="connsiteY2-326" fmla="*/ 1485034 h 9739199"/>
              <a:gd name="connsiteX3-327" fmla="*/ 10164535 w 10710633"/>
              <a:gd name="connsiteY3-328" fmla="*/ 1413800 h 9739199"/>
              <a:gd name="connsiteX4-329" fmla="*/ 9627507 w 10710633"/>
              <a:gd name="connsiteY4-330" fmla="*/ 2110330 h 9739199"/>
              <a:gd name="connsiteX5-331" fmla="*/ 8035846 w 10710633"/>
              <a:gd name="connsiteY5-332" fmla="*/ 5407903 h 9739199"/>
              <a:gd name="connsiteX6-333" fmla="*/ 7773663 w 10710633"/>
              <a:gd name="connsiteY6-334" fmla="*/ 9485103 h 9739199"/>
              <a:gd name="connsiteX7-335" fmla="*/ 2092247 w 10710633"/>
              <a:gd name="connsiteY7-336" fmla="*/ 8980836 h 9739199"/>
              <a:gd name="connsiteX8-337" fmla="*/ 111047 w 10710633"/>
              <a:gd name="connsiteY8-338" fmla="*/ 6576303 h 9739199"/>
              <a:gd name="connsiteX9-339" fmla="*/ 297314 w 10710633"/>
              <a:gd name="connsiteY9-340" fmla="*/ 6102170 h 9739199"/>
              <a:gd name="connsiteX10-341" fmla="*/ 686780 w 10710633"/>
              <a:gd name="connsiteY10-342" fmla="*/ 5323236 h 9739199"/>
              <a:gd name="connsiteX11-343" fmla="*/ 4530647 w 10710633"/>
              <a:gd name="connsiteY11-344" fmla="*/ 4849103 h 9739199"/>
              <a:gd name="connsiteX12-345" fmla="*/ 7968114 w 10710633"/>
              <a:gd name="connsiteY12-346" fmla="*/ 2309103 h 9739199"/>
              <a:gd name="connsiteX13-347" fmla="*/ 9130570 w 10710633"/>
              <a:gd name="connsiteY13-348" fmla="*/ 1201313 h 9739199"/>
              <a:gd name="connsiteX14-349" fmla="*/ 9254905 w 10710633"/>
              <a:gd name="connsiteY14-350" fmla="*/ 1070445 h 9739199"/>
              <a:gd name="connsiteX15-351" fmla="*/ 8722564 w 10710633"/>
              <a:gd name="connsiteY15-352" fmla="*/ 855891 h 9739199"/>
              <a:gd name="connsiteX16-353" fmla="*/ 10496319 w 10710633"/>
              <a:gd name="connsiteY16-354" fmla="*/ 0 h 9739199"/>
              <a:gd name="connsiteX0-355" fmla="*/ 10496319 w 10710633"/>
              <a:gd name="connsiteY0-356" fmla="*/ 0 h 9725139"/>
              <a:gd name="connsiteX1-357" fmla="*/ 10710633 w 10710633"/>
              <a:gd name="connsiteY1-358" fmla="*/ 1630222 h 9725139"/>
              <a:gd name="connsiteX2-359" fmla="*/ 10382092 w 10710633"/>
              <a:gd name="connsiteY2-360" fmla="*/ 1485034 h 9725139"/>
              <a:gd name="connsiteX3-361" fmla="*/ 10164535 w 10710633"/>
              <a:gd name="connsiteY3-362" fmla="*/ 1413800 h 9725139"/>
              <a:gd name="connsiteX4-363" fmla="*/ 9627507 w 10710633"/>
              <a:gd name="connsiteY4-364" fmla="*/ 2110330 h 9725139"/>
              <a:gd name="connsiteX5-365" fmla="*/ 7646511 w 10710633"/>
              <a:gd name="connsiteY5-366" fmla="*/ 5481278 h 9725139"/>
              <a:gd name="connsiteX6-367" fmla="*/ 7773663 w 10710633"/>
              <a:gd name="connsiteY6-368" fmla="*/ 9485103 h 9725139"/>
              <a:gd name="connsiteX7-369" fmla="*/ 2092247 w 10710633"/>
              <a:gd name="connsiteY7-370" fmla="*/ 8980836 h 9725139"/>
              <a:gd name="connsiteX8-371" fmla="*/ 111047 w 10710633"/>
              <a:gd name="connsiteY8-372" fmla="*/ 6576303 h 9725139"/>
              <a:gd name="connsiteX9-373" fmla="*/ 297314 w 10710633"/>
              <a:gd name="connsiteY9-374" fmla="*/ 6102170 h 9725139"/>
              <a:gd name="connsiteX10-375" fmla="*/ 686780 w 10710633"/>
              <a:gd name="connsiteY10-376" fmla="*/ 5323236 h 9725139"/>
              <a:gd name="connsiteX11-377" fmla="*/ 4530647 w 10710633"/>
              <a:gd name="connsiteY11-378" fmla="*/ 4849103 h 9725139"/>
              <a:gd name="connsiteX12-379" fmla="*/ 7968114 w 10710633"/>
              <a:gd name="connsiteY12-380" fmla="*/ 2309103 h 9725139"/>
              <a:gd name="connsiteX13-381" fmla="*/ 9130570 w 10710633"/>
              <a:gd name="connsiteY13-382" fmla="*/ 1201313 h 9725139"/>
              <a:gd name="connsiteX14-383" fmla="*/ 9254905 w 10710633"/>
              <a:gd name="connsiteY14-384" fmla="*/ 1070445 h 9725139"/>
              <a:gd name="connsiteX15-385" fmla="*/ 8722564 w 10710633"/>
              <a:gd name="connsiteY15-386" fmla="*/ 855891 h 9725139"/>
              <a:gd name="connsiteX16-387" fmla="*/ 10496319 w 10710633"/>
              <a:gd name="connsiteY16-388" fmla="*/ 0 h 9725139"/>
              <a:gd name="connsiteX0-389" fmla="*/ 10496319 w 10710633"/>
              <a:gd name="connsiteY0-390" fmla="*/ 0 h 9903506"/>
              <a:gd name="connsiteX1-391" fmla="*/ 10710633 w 10710633"/>
              <a:gd name="connsiteY1-392" fmla="*/ 1630222 h 9903506"/>
              <a:gd name="connsiteX2-393" fmla="*/ 10382092 w 10710633"/>
              <a:gd name="connsiteY2-394" fmla="*/ 1485034 h 9903506"/>
              <a:gd name="connsiteX3-395" fmla="*/ 10164535 w 10710633"/>
              <a:gd name="connsiteY3-396" fmla="*/ 1413800 h 9903506"/>
              <a:gd name="connsiteX4-397" fmla="*/ 9627507 w 10710633"/>
              <a:gd name="connsiteY4-398" fmla="*/ 2110330 h 9903506"/>
              <a:gd name="connsiteX5-399" fmla="*/ 7646511 w 10710633"/>
              <a:gd name="connsiteY5-400" fmla="*/ 5481278 h 9903506"/>
              <a:gd name="connsiteX6-401" fmla="*/ 6679235 w 10710633"/>
              <a:gd name="connsiteY6-402" fmla="*/ 9696069 h 9903506"/>
              <a:gd name="connsiteX7-403" fmla="*/ 2092247 w 10710633"/>
              <a:gd name="connsiteY7-404" fmla="*/ 8980836 h 9903506"/>
              <a:gd name="connsiteX8-405" fmla="*/ 111047 w 10710633"/>
              <a:gd name="connsiteY8-406" fmla="*/ 6576303 h 9903506"/>
              <a:gd name="connsiteX9-407" fmla="*/ 297314 w 10710633"/>
              <a:gd name="connsiteY9-408" fmla="*/ 6102170 h 9903506"/>
              <a:gd name="connsiteX10-409" fmla="*/ 686780 w 10710633"/>
              <a:gd name="connsiteY10-410" fmla="*/ 5323236 h 9903506"/>
              <a:gd name="connsiteX11-411" fmla="*/ 4530647 w 10710633"/>
              <a:gd name="connsiteY11-412" fmla="*/ 4849103 h 9903506"/>
              <a:gd name="connsiteX12-413" fmla="*/ 7968114 w 10710633"/>
              <a:gd name="connsiteY12-414" fmla="*/ 2309103 h 9903506"/>
              <a:gd name="connsiteX13-415" fmla="*/ 9130570 w 10710633"/>
              <a:gd name="connsiteY13-416" fmla="*/ 1201313 h 9903506"/>
              <a:gd name="connsiteX14-417" fmla="*/ 9254905 w 10710633"/>
              <a:gd name="connsiteY14-418" fmla="*/ 1070445 h 9903506"/>
              <a:gd name="connsiteX15-419" fmla="*/ 8722564 w 10710633"/>
              <a:gd name="connsiteY15-420" fmla="*/ 855891 h 9903506"/>
              <a:gd name="connsiteX16-421" fmla="*/ 10496319 w 10710633"/>
              <a:gd name="connsiteY16-422" fmla="*/ 0 h 99035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0710633" h="9903506">
                <a:moveTo>
                  <a:pt x="10496319" y="0"/>
                </a:moveTo>
                <a:cubicBezTo>
                  <a:pt x="10665340" y="824959"/>
                  <a:pt x="10694012" y="974596"/>
                  <a:pt x="10710633" y="1630222"/>
                </a:cubicBezTo>
                <a:lnTo>
                  <a:pt x="10382092" y="1485034"/>
                </a:lnTo>
                <a:lnTo>
                  <a:pt x="10164535" y="1413800"/>
                </a:lnTo>
                <a:lnTo>
                  <a:pt x="9627507" y="2110330"/>
                </a:lnTo>
                <a:cubicBezTo>
                  <a:pt x="9000284" y="3241434"/>
                  <a:pt x="8137890" y="4216988"/>
                  <a:pt x="7646511" y="5481278"/>
                </a:cubicBezTo>
                <a:cubicBezTo>
                  <a:pt x="7155132" y="6745568"/>
                  <a:pt x="7604946" y="9112809"/>
                  <a:pt x="6679235" y="9696069"/>
                </a:cubicBezTo>
                <a:cubicBezTo>
                  <a:pt x="5753524" y="10279329"/>
                  <a:pt x="3186945" y="9500797"/>
                  <a:pt x="2092247" y="8980836"/>
                </a:cubicBezTo>
                <a:cubicBezTo>
                  <a:pt x="997549" y="8460875"/>
                  <a:pt x="410202" y="7056081"/>
                  <a:pt x="111047" y="6576303"/>
                </a:cubicBezTo>
                <a:cubicBezTo>
                  <a:pt x="-188108" y="6096525"/>
                  <a:pt x="201359" y="6311014"/>
                  <a:pt x="297314" y="6102170"/>
                </a:cubicBezTo>
                <a:cubicBezTo>
                  <a:pt x="393269" y="5893326"/>
                  <a:pt x="-18775" y="5532080"/>
                  <a:pt x="686780" y="5323236"/>
                </a:cubicBezTo>
                <a:cubicBezTo>
                  <a:pt x="1392335" y="5114392"/>
                  <a:pt x="3317091" y="5351458"/>
                  <a:pt x="4530647" y="4849103"/>
                </a:cubicBezTo>
                <a:cubicBezTo>
                  <a:pt x="5744203" y="4346748"/>
                  <a:pt x="7179766" y="2939902"/>
                  <a:pt x="7968114" y="2309103"/>
                </a:cubicBezTo>
                <a:cubicBezTo>
                  <a:pt x="8657919" y="1757154"/>
                  <a:pt x="8845008" y="1509774"/>
                  <a:pt x="9130570" y="1201313"/>
                </a:cubicBezTo>
                <a:lnTo>
                  <a:pt x="9254905" y="1070445"/>
                </a:lnTo>
                <a:lnTo>
                  <a:pt x="8722564" y="855891"/>
                </a:lnTo>
                <a:cubicBezTo>
                  <a:pt x="9462388" y="526588"/>
                  <a:pt x="9858093" y="278502"/>
                  <a:pt x="10496319" y="0"/>
                </a:cubicBezTo>
                <a:close/>
              </a:path>
            </a:pathLst>
          </a:cu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491178" y="4665153"/>
            <a:ext cx="5342560" cy="1572496"/>
            <a:chOff x="2924" y="7787"/>
            <a:chExt cx="8413" cy="2476"/>
          </a:xfrm>
        </p:grpSpPr>
        <p:grpSp>
          <p:nvGrpSpPr>
            <p:cNvPr id="40" name="组合 39"/>
            <p:cNvGrpSpPr/>
            <p:nvPr/>
          </p:nvGrpSpPr>
          <p:grpSpPr>
            <a:xfrm>
              <a:off x="2924" y="7787"/>
              <a:ext cx="5764" cy="1308"/>
              <a:chOff x="5512369" y="5368154"/>
              <a:chExt cx="3660447" cy="83070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115384" y="5368154"/>
                <a:ext cx="3057432" cy="830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chemeClr val="bg1"/>
                    </a:solidFill>
                    <a:effectLst>
                      <a:outerShdw blurRad="888206" sx="102000" sy="102000" algn="ctr" rotWithShape="0">
                        <a:prstClr val="black">
                          <a:alpha val="58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2019</a:t>
                </a:r>
                <a:endParaRPr kumimoji="1" lang="en-US" altLang="zh-CN" sz="2000" b="1" dirty="0">
                  <a:solidFill>
                    <a:schemeClr val="bg1"/>
                  </a:solidFill>
                  <a:effectLst>
                    <a:outerShdw blurRad="888206" sx="102000" sy="102000" algn="ctr" rotWithShape="0">
                      <a:prstClr val="black">
                        <a:alpha val="58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kumimoji="1" lang="zh-CN" altLang="en-US" sz="2800" b="1" dirty="0">
                    <a:solidFill>
                      <a:schemeClr val="bg1"/>
                    </a:solidFill>
                    <a:effectLst>
                      <a:outerShdw blurRad="888206" sx="102000" sy="102000" algn="ctr" rotWithShape="0">
                        <a:prstClr val="black">
                          <a:alpha val="58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点成像光谱检测仪</a:t>
                </a:r>
                <a:endParaRPr kumimoji="1" lang="zh-CN" altLang="en-US" sz="2800" b="1" dirty="0">
                  <a:solidFill>
                    <a:schemeClr val="bg1"/>
                  </a:solidFill>
                  <a:effectLst>
                    <a:outerShdw blurRad="888206" sx="102000" sy="102000" algn="ctr" rotWithShape="0">
                      <a:prstClr val="black">
                        <a:alpha val="58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三角形 28"/>
              <p:cNvSpPr/>
              <p:nvPr/>
            </p:nvSpPr>
            <p:spPr>
              <a:xfrm rot="4320000">
                <a:off x="5540309" y="5379301"/>
                <a:ext cx="519430" cy="575310"/>
              </a:xfrm>
              <a:custGeom>
                <a:avLst/>
                <a:gdLst>
                  <a:gd name="connsiteX0" fmla="*/ 0 w 1344706"/>
                  <a:gd name="connsiteY0" fmla="*/ 1487646 h 1487646"/>
                  <a:gd name="connsiteX1" fmla="*/ 672353 w 1344706"/>
                  <a:gd name="connsiteY1" fmla="*/ 0 h 1487646"/>
                  <a:gd name="connsiteX2" fmla="*/ 1344706 w 1344706"/>
                  <a:gd name="connsiteY2" fmla="*/ 1487646 h 1487646"/>
                  <a:gd name="connsiteX3" fmla="*/ 0 w 1344706"/>
                  <a:gd name="connsiteY3" fmla="*/ 1487646 h 1487646"/>
                  <a:gd name="connsiteX0-1" fmla="*/ 0 w 1344706"/>
                  <a:gd name="connsiteY0-2" fmla="*/ 1487646 h 1487657"/>
                  <a:gd name="connsiteX1-3" fmla="*/ 672353 w 1344706"/>
                  <a:gd name="connsiteY1-4" fmla="*/ 0 h 1487657"/>
                  <a:gd name="connsiteX2-5" fmla="*/ 1344706 w 1344706"/>
                  <a:gd name="connsiteY2-6" fmla="*/ 1487646 h 1487657"/>
                  <a:gd name="connsiteX3-7" fmla="*/ 688849 w 1344706"/>
                  <a:gd name="connsiteY3-8" fmla="*/ 1255597 h 1487657"/>
                  <a:gd name="connsiteX4" fmla="*/ 0 w 1344706"/>
                  <a:gd name="connsiteY4" fmla="*/ 1487646 h 1487657"/>
                  <a:gd name="connsiteX0-9" fmla="*/ 0 w 1344706"/>
                  <a:gd name="connsiteY0-10" fmla="*/ 1487646 h 1487672"/>
                  <a:gd name="connsiteX1-11" fmla="*/ 672353 w 1344706"/>
                  <a:gd name="connsiteY1-12" fmla="*/ 0 h 1487672"/>
                  <a:gd name="connsiteX2-13" fmla="*/ 1344706 w 1344706"/>
                  <a:gd name="connsiteY2-14" fmla="*/ 1487646 h 1487672"/>
                  <a:gd name="connsiteX3-15" fmla="*/ 688849 w 1344706"/>
                  <a:gd name="connsiteY3-16" fmla="*/ 1255597 h 1487672"/>
                  <a:gd name="connsiteX4-17" fmla="*/ 0 w 1344706"/>
                  <a:gd name="connsiteY4-18" fmla="*/ 1487646 h 1487672"/>
                  <a:gd name="connsiteX0-19" fmla="*/ 0 w 1344706"/>
                  <a:gd name="connsiteY0-20" fmla="*/ 1487646 h 1487665"/>
                  <a:gd name="connsiteX1-21" fmla="*/ 672353 w 1344706"/>
                  <a:gd name="connsiteY1-22" fmla="*/ 0 h 1487665"/>
                  <a:gd name="connsiteX2-23" fmla="*/ 1344706 w 1344706"/>
                  <a:gd name="connsiteY2-24" fmla="*/ 1487646 h 1487665"/>
                  <a:gd name="connsiteX3-25" fmla="*/ 679705 w 1344706"/>
                  <a:gd name="connsiteY3-26" fmla="*/ 1219021 h 1487665"/>
                  <a:gd name="connsiteX4-27" fmla="*/ 0 w 1344706"/>
                  <a:gd name="connsiteY4-28" fmla="*/ 1487646 h 1487665"/>
                  <a:gd name="connsiteX0-29" fmla="*/ 0 w 1344706"/>
                  <a:gd name="connsiteY0-30" fmla="*/ 1487646 h 1487835"/>
                  <a:gd name="connsiteX1-31" fmla="*/ 672353 w 1344706"/>
                  <a:gd name="connsiteY1-32" fmla="*/ 0 h 1487835"/>
                  <a:gd name="connsiteX2-33" fmla="*/ 1344706 w 1344706"/>
                  <a:gd name="connsiteY2-34" fmla="*/ 1487646 h 1487835"/>
                  <a:gd name="connsiteX3-35" fmla="*/ 679705 w 1344706"/>
                  <a:gd name="connsiteY3-36" fmla="*/ 1219021 h 1487835"/>
                  <a:gd name="connsiteX4-37" fmla="*/ 0 w 1344706"/>
                  <a:gd name="connsiteY4-38" fmla="*/ 1487646 h 1487835"/>
                  <a:gd name="connsiteX0-39" fmla="*/ 0 w 1344706"/>
                  <a:gd name="connsiteY0-40" fmla="*/ 1487646 h 1487646"/>
                  <a:gd name="connsiteX1-41" fmla="*/ 672353 w 1344706"/>
                  <a:gd name="connsiteY1-42" fmla="*/ 0 h 1487646"/>
                  <a:gd name="connsiteX2-43" fmla="*/ 1344706 w 1344706"/>
                  <a:gd name="connsiteY2-44" fmla="*/ 1487646 h 1487646"/>
                  <a:gd name="connsiteX3-45" fmla="*/ 679705 w 1344706"/>
                  <a:gd name="connsiteY3-46" fmla="*/ 1219021 h 1487646"/>
                  <a:gd name="connsiteX4-47" fmla="*/ 0 w 1344706"/>
                  <a:gd name="connsiteY4-48" fmla="*/ 1487646 h 148764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1344706" h="1487646">
                    <a:moveTo>
                      <a:pt x="0" y="1487646"/>
                    </a:moveTo>
                    <a:lnTo>
                      <a:pt x="672353" y="0"/>
                    </a:lnTo>
                    <a:lnTo>
                      <a:pt x="1344706" y="1487646"/>
                    </a:lnTo>
                    <a:cubicBezTo>
                      <a:pt x="684127" y="1224368"/>
                      <a:pt x="1340284" y="1482299"/>
                      <a:pt x="679705" y="1219021"/>
                    </a:cubicBezTo>
                    <a:lnTo>
                      <a:pt x="0" y="1487646"/>
                    </a:lnTo>
                    <a:close/>
                  </a:path>
                </a:pathLst>
              </a:custGeom>
              <a:solidFill>
                <a:schemeClr val="bg1">
                  <a:alpha val="87000"/>
                </a:schemeClr>
              </a:solidFill>
              <a:ln>
                <a:noFill/>
              </a:ln>
              <a:effectLst>
                <a:outerShdw blurRad="723503" sx="102000" sy="102000" algn="ctr" rotWithShape="0">
                  <a:prstClr val="black">
                    <a:alpha val="17016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3854" y="9039"/>
              <a:ext cx="7483" cy="12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光谱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点检测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像素个数：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15μm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*单像素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光谱检测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精度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3nm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0" name="任意形状 49"/>
          <p:cNvSpPr/>
          <p:nvPr/>
        </p:nvSpPr>
        <p:spPr>
          <a:xfrm rot="2244470">
            <a:off x="4178935" y="3284220"/>
            <a:ext cx="1257300" cy="1226820"/>
          </a:xfrm>
          <a:custGeom>
            <a:avLst/>
            <a:gdLst>
              <a:gd name="connsiteX0" fmla="*/ 490670 w 1471257"/>
              <a:gd name="connsiteY0" fmla="*/ 1017638 h 1067059"/>
              <a:gd name="connsiteX1" fmla="*/ 1154698 w 1471257"/>
              <a:gd name="connsiteY1" fmla="*/ 887010 h 1067059"/>
              <a:gd name="connsiteX2" fmla="*/ 1459498 w 1471257"/>
              <a:gd name="connsiteY2" fmla="*/ 125010 h 1067059"/>
              <a:gd name="connsiteX3" fmla="*/ 773698 w 1471257"/>
              <a:gd name="connsiteY3" fmla="*/ 5267 h 1067059"/>
              <a:gd name="connsiteX4" fmla="*/ 87898 w 1471257"/>
              <a:gd name="connsiteY4" fmla="*/ 125010 h 1067059"/>
              <a:gd name="connsiteX5" fmla="*/ 55241 w 1471257"/>
              <a:gd name="connsiteY5" fmla="*/ 984981 h 1067059"/>
              <a:gd name="connsiteX6" fmla="*/ 490670 w 1471257"/>
              <a:gd name="connsiteY6" fmla="*/ 1017638 h 1067059"/>
              <a:gd name="connsiteX0-1" fmla="*/ 490670 w 1494450"/>
              <a:gd name="connsiteY0-2" fmla="*/ 1108539 h 1157960"/>
              <a:gd name="connsiteX1-3" fmla="*/ 1154698 w 1494450"/>
              <a:gd name="connsiteY1-4" fmla="*/ 977911 h 1157960"/>
              <a:gd name="connsiteX2-5" fmla="*/ 1459498 w 1494450"/>
              <a:gd name="connsiteY2-6" fmla="*/ 215911 h 1157960"/>
              <a:gd name="connsiteX3-7" fmla="*/ 359220 w 1494450"/>
              <a:gd name="connsiteY3-8" fmla="*/ 0 h 1157960"/>
              <a:gd name="connsiteX4-9" fmla="*/ 87898 w 1494450"/>
              <a:gd name="connsiteY4-10" fmla="*/ 215911 h 1157960"/>
              <a:gd name="connsiteX5-11" fmla="*/ 55241 w 1494450"/>
              <a:gd name="connsiteY5-12" fmla="*/ 1075882 h 1157960"/>
              <a:gd name="connsiteX6-13" fmla="*/ 490670 w 1494450"/>
              <a:gd name="connsiteY6-14" fmla="*/ 1108539 h 1157960"/>
              <a:gd name="connsiteX0-15" fmla="*/ 490670 w 1334402"/>
              <a:gd name="connsiteY0-16" fmla="*/ 1110590 h 1160011"/>
              <a:gd name="connsiteX1-17" fmla="*/ 1154698 w 1334402"/>
              <a:gd name="connsiteY1-18" fmla="*/ 979962 h 1160011"/>
              <a:gd name="connsiteX2-19" fmla="*/ 1277710 w 1334402"/>
              <a:gd name="connsiteY2-20" fmla="*/ 308473 h 1160011"/>
              <a:gd name="connsiteX3-21" fmla="*/ 359220 w 1334402"/>
              <a:gd name="connsiteY3-22" fmla="*/ 2051 h 1160011"/>
              <a:gd name="connsiteX4-23" fmla="*/ 87898 w 1334402"/>
              <a:gd name="connsiteY4-24" fmla="*/ 217962 h 1160011"/>
              <a:gd name="connsiteX5-25" fmla="*/ 55241 w 1334402"/>
              <a:gd name="connsiteY5-26" fmla="*/ 1077933 h 1160011"/>
              <a:gd name="connsiteX6-27" fmla="*/ 490670 w 1334402"/>
              <a:gd name="connsiteY6-28" fmla="*/ 1110590 h 1160011"/>
              <a:gd name="connsiteX0-29" fmla="*/ 490670 w 1357250"/>
              <a:gd name="connsiteY0-30" fmla="*/ 1110590 h 1174453"/>
              <a:gd name="connsiteX1-31" fmla="*/ 1220141 w 1357250"/>
              <a:gd name="connsiteY1-32" fmla="*/ 714085 h 1174453"/>
              <a:gd name="connsiteX2-33" fmla="*/ 1277710 w 1357250"/>
              <a:gd name="connsiteY2-34" fmla="*/ 308473 h 1174453"/>
              <a:gd name="connsiteX3-35" fmla="*/ 359220 w 1357250"/>
              <a:gd name="connsiteY3-36" fmla="*/ 2051 h 1174453"/>
              <a:gd name="connsiteX4-37" fmla="*/ 87898 w 1357250"/>
              <a:gd name="connsiteY4-38" fmla="*/ 217962 h 1174453"/>
              <a:gd name="connsiteX5-39" fmla="*/ 55241 w 1357250"/>
              <a:gd name="connsiteY5-40" fmla="*/ 1077933 h 1174453"/>
              <a:gd name="connsiteX6-41" fmla="*/ 490670 w 1357250"/>
              <a:gd name="connsiteY6-42" fmla="*/ 1110590 h 1174453"/>
              <a:gd name="connsiteX0-43" fmla="*/ 490670 w 1387648"/>
              <a:gd name="connsiteY0-44" fmla="*/ 1110590 h 1174453"/>
              <a:gd name="connsiteX1-45" fmla="*/ 1220141 w 1387648"/>
              <a:gd name="connsiteY1-46" fmla="*/ 714085 h 1174453"/>
              <a:gd name="connsiteX2-47" fmla="*/ 1277710 w 1387648"/>
              <a:gd name="connsiteY2-48" fmla="*/ 308473 h 1174453"/>
              <a:gd name="connsiteX3-49" fmla="*/ 359220 w 1387648"/>
              <a:gd name="connsiteY3-50" fmla="*/ 2051 h 1174453"/>
              <a:gd name="connsiteX4-51" fmla="*/ 87898 w 1387648"/>
              <a:gd name="connsiteY4-52" fmla="*/ 217962 h 1174453"/>
              <a:gd name="connsiteX5-53" fmla="*/ 55241 w 1387648"/>
              <a:gd name="connsiteY5-54" fmla="*/ 1077933 h 1174453"/>
              <a:gd name="connsiteX6-55" fmla="*/ 490670 w 1387648"/>
              <a:gd name="connsiteY6-56" fmla="*/ 1110590 h 1174453"/>
              <a:gd name="connsiteX0-57" fmla="*/ 490670 w 1486614"/>
              <a:gd name="connsiteY0-58" fmla="*/ 1110590 h 1169594"/>
              <a:gd name="connsiteX1-59" fmla="*/ 1372843 w 1486614"/>
              <a:gd name="connsiteY1-60" fmla="*/ 798939 h 1169594"/>
              <a:gd name="connsiteX2-61" fmla="*/ 1277710 w 1486614"/>
              <a:gd name="connsiteY2-62" fmla="*/ 308473 h 1169594"/>
              <a:gd name="connsiteX3-63" fmla="*/ 359220 w 1486614"/>
              <a:gd name="connsiteY3-64" fmla="*/ 2051 h 1169594"/>
              <a:gd name="connsiteX4-65" fmla="*/ 87898 w 1486614"/>
              <a:gd name="connsiteY4-66" fmla="*/ 217962 h 1169594"/>
              <a:gd name="connsiteX5-67" fmla="*/ 55241 w 1486614"/>
              <a:gd name="connsiteY5-68" fmla="*/ 1077933 h 1169594"/>
              <a:gd name="connsiteX6-69" fmla="*/ 490670 w 1486614"/>
              <a:gd name="connsiteY6-70" fmla="*/ 1110590 h 1169594"/>
              <a:gd name="connsiteX0-71" fmla="*/ 490670 w 1444932"/>
              <a:gd name="connsiteY0-72" fmla="*/ 1112227 h 1171231"/>
              <a:gd name="connsiteX1-73" fmla="*/ 1372843 w 1444932"/>
              <a:gd name="connsiteY1-74" fmla="*/ 800576 h 1171231"/>
              <a:gd name="connsiteX2-75" fmla="*/ 1277710 w 1444932"/>
              <a:gd name="connsiteY2-76" fmla="*/ 140402 h 1171231"/>
              <a:gd name="connsiteX3-77" fmla="*/ 359220 w 1444932"/>
              <a:gd name="connsiteY3-78" fmla="*/ 3688 h 1171231"/>
              <a:gd name="connsiteX4-79" fmla="*/ 87898 w 1444932"/>
              <a:gd name="connsiteY4-80" fmla="*/ 219599 h 1171231"/>
              <a:gd name="connsiteX5-81" fmla="*/ 55241 w 1444932"/>
              <a:gd name="connsiteY5-82" fmla="*/ 1079570 h 1171231"/>
              <a:gd name="connsiteX6-83" fmla="*/ 490670 w 1444932"/>
              <a:gd name="connsiteY6-84" fmla="*/ 1112227 h 1171231"/>
              <a:gd name="connsiteX0-85" fmla="*/ 490670 w 1439383"/>
              <a:gd name="connsiteY0-86" fmla="*/ 1139175 h 1198179"/>
              <a:gd name="connsiteX1-87" fmla="*/ 1372843 w 1439383"/>
              <a:gd name="connsiteY1-88" fmla="*/ 827524 h 1198179"/>
              <a:gd name="connsiteX2-89" fmla="*/ 1277710 w 1439383"/>
              <a:gd name="connsiteY2-90" fmla="*/ 167350 h 1198179"/>
              <a:gd name="connsiteX3-91" fmla="*/ 490108 w 1439383"/>
              <a:gd name="connsiteY3-92" fmla="*/ 2352 h 1198179"/>
              <a:gd name="connsiteX4-93" fmla="*/ 87898 w 1439383"/>
              <a:gd name="connsiteY4-94" fmla="*/ 246547 h 1198179"/>
              <a:gd name="connsiteX5-95" fmla="*/ 55241 w 1439383"/>
              <a:gd name="connsiteY5-96" fmla="*/ 1106518 h 1198179"/>
              <a:gd name="connsiteX6-97" fmla="*/ 490670 w 1439383"/>
              <a:gd name="connsiteY6-98" fmla="*/ 1139175 h 1198179"/>
              <a:gd name="connsiteX0-99" fmla="*/ 435430 w 1384143"/>
              <a:gd name="connsiteY0-100" fmla="*/ 1196757 h 1271141"/>
              <a:gd name="connsiteX1-101" fmla="*/ 1317603 w 1384143"/>
              <a:gd name="connsiteY1-102" fmla="*/ 885106 h 1271141"/>
              <a:gd name="connsiteX2-103" fmla="*/ 1222470 w 1384143"/>
              <a:gd name="connsiteY2-104" fmla="*/ 224932 h 1271141"/>
              <a:gd name="connsiteX3-105" fmla="*/ 434868 w 1384143"/>
              <a:gd name="connsiteY3-106" fmla="*/ 59934 h 1271141"/>
              <a:gd name="connsiteX4-107" fmla="*/ 1 w 1384143"/>
              <a:gd name="connsiteY4-108" fmla="*/ 1164100 h 1271141"/>
              <a:gd name="connsiteX5-109" fmla="*/ 435430 w 1384143"/>
              <a:gd name="connsiteY5-110" fmla="*/ 1196757 h 1271141"/>
              <a:gd name="connsiteX0-111" fmla="*/ 444267 w 1401820"/>
              <a:gd name="connsiteY0-112" fmla="*/ 1173163 h 1245565"/>
              <a:gd name="connsiteX1-113" fmla="*/ 1326440 w 1401820"/>
              <a:gd name="connsiteY1-114" fmla="*/ 861512 h 1245565"/>
              <a:gd name="connsiteX2-115" fmla="*/ 1231307 w 1401820"/>
              <a:gd name="connsiteY2-116" fmla="*/ 201338 h 1245565"/>
              <a:gd name="connsiteX3-117" fmla="*/ 240102 w 1401820"/>
              <a:gd name="connsiteY3-118" fmla="*/ 64625 h 1245565"/>
              <a:gd name="connsiteX4-119" fmla="*/ 8838 w 1401820"/>
              <a:gd name="connsiteY4-120" fmla="*/ 1140506 h 1245565"/>
              <a:gd name="connsiteX5-121" fmla="*/ 444267 w 1401820"/>
              <a:gd name="connsiteY5-122" fmla="*/ 1173163 h 1245565"/>
              <a:gd name="connsiteX0-123" fmla="*/ 444267 w 1401820"/>
              <a:gd name="connsiteY0-124" fmla="*/ 1174386 h 1244731"/>
              <a:gd name="connsiteX1-125" fmla="*/ 1326440 w 1401820"/>
              <a:gd name="connsiteY1-126" fmla="*/ 902333 h 1244731"/>
              <a:gd name="connsiteX2-127" fmla="*/ 1231307 w 1401820"/>
              <a:gd name="connsiteY2-128" fmla="*/ 202561 h 1244731"/>
              <a:gd name="connsiteX3-129" fmla="*/ 240102 w 1401820"/>
              <a:gd name="connsiteY3-130" fmla="*/ 65848 h 1244731"/>
              <a:gd name="connsiteX4-131" fmla="*/ 8838 w 1401820"/>
              <a:gd name="connsiteY4-132" fmla="*/ 1141729 h 1244731"/>
              <a:gd name="connsiteX5-133" fmla="*/ 444267 w 1401820"/>
              <a:gd name="connsiteY5-134" fmla="*/ 1174386 h 1244731"/>
              <a:gd name="connsiteX0-135" fmla="*/ 298970 w 1404736"/>
              <a:gd name="connsiteY0-136" fmla="*/ 1276211 h 1304383"/>
              <a:gd name="connsiteX1-137" fmla="*/ 1319302 w 1404736"/>
              <a:gd name="connsiteY1-138" fmla="*/ 902333 h 1304383"/>
              <a:gd name="connsiteX2-139" fmla="*/ 1224169 w 1404736"/>
              <a:gd name="connsiteY2-140" fmla="*/ 202561 h 1304383"/>
              <a:gd name="connsiteX3-141" fmla="*/ 232964 w 1404736"/>
              <a:gd name="connsiteY3-142" fmla="*/ 65848 h 1304383"/>
              <a:gd name="connsiteX4-143" fmla="*/ 1700 w 1404736"/>
              <a:gd name="connsiteY4-144" fmla="*/ 1141729 h 1304383"/>
              <a:gd name="connsiteX5-145" fmla="*/ 298970 w 1404736"/>
              <a:gd name="connsiteY5-146" fmla="*/ 1276211 h 1304383"/>
              <a:gd name="connsiteX0-147" fmla="*/ 297891 w 1402676"/>
              <a:gd name="connsiteY0-148" fmla="*/ 1085386 h 1099188"/>
              <a:gd name="connsiteX1-149" fmla="*/ 1318223 w 1402676"/>
              <a:gd name="connsiteY1-150" fmla="*/ 711508 h 1099188"/>
              <a:gd name="connsiteX2-151" fmla="*/ 1223090 w 1402676"/>
              <a:gd name="connsiteY2-152" fmla="*/ 11736 h 1099188"/>
              <a:gd name="connsiteX3-153" fmla="*/ 253699 w 1402676"/>
              <a:gd name="connsiteY3-154" fmla="*/ 321922 h 1099188"/>
              <a:gd name="connsiteX4-155" fmla="*/ 621 w 1402676"/>
              <a:gd name="connsiteY4-156" fmla="*/ 950904 h 1099188"/>
              <a:gd name="connsiteX5-157" fmla="*/ 297891 w 1402676"/>
              <a:gd name="connsiteY5-158" fmla="*/ 1085386 h 1099188"/>
              <a:gd name="connsiteX0-159" fmla="*/ 297713 w 1356407"/>
              <a:gd name="connsiteY0-160" fmla="*/ 860455 h 874257"/>
              <a:gd name="connsiteX1-161" fmla="*/ 1318045 w 1356407"/>
              <a:gd name="connsiteY1-162" fmla="*/ 486577 h 874257"/>
              <a:gd name="connsiteX2-163" fmla="*/ 1055667 w 1356407"/>
              <a:gd name="connsiteY2-164" fmla="*/ 41368 h 874257"/>
              <a:gd name="connsiteX3-165" fmla="*/ 253521 w 1356407"/>
              <a:gd name="connsiteY3-166" fmla="*/ 96991 h 874257"/>
              <a:gd name="connsiteX4-167" fmla="*/ 443 w 1356407"/>
              <a:gd name="connsiteY4-168" fmla="*/ 725973 h 874257"/>
              <a:gd name="connsiteX5-169" fmla="*/ 297713 w 1356407"/>
              <a:gd name="connsiteY5-170" fmla="*/ 860455 h 874257"/>
              <a:gd name="connsiteX0-171" fmla="*/ 212831 w 1363802"/>
              <a:gd name="connsiteY0-172" fmla="*/ 807533 h 830552"/>
              <a:gd name="connsiteX1-173" fmla="*/ 1319701 w 1363802"/>
              <a:gd name="connsiteY1-174" fmla="*/ 486577 h 830552"/>
              <a:gd name="connsiteX2-175" fmla="*/ 1057323 w 1363802"/>
              <a:gd name="connsiteY2-176" fmla="*/ 41368 h 830552"/>
              <a:gd name="connsiteX3-177" fmla="*/ 255177 w 1363802"/>
              <a:gd name="connsiteY3-178" fmla="*/ 96991 h 830552"/>
              <a:gd name="connsiteX4-179" fmla="*/ 2099 w 1363802"/>
              <a:gd name="connsiteY4-180" fmla="*/ 725973 h 830552"/>
              <a:gd name="connsiteX5-181" fmla="*/ 212831 w 1363802"/>
              <a:gd name="connsiteY5-182" fmla="*/ 807533 h 830552"/>
              <a:gd name="connsiteX0-183" fmla="*/ 337386 w 1488357"/>
              <a:gd name="connsiteY0-184" fmla="*/ 802448 h 805671"/>
              <a:gd name="connsiteX1-185" fmla="*/ 1444256 w 1488357"/>
              <a:gd name="connsiteY1-186" fmla="*/ 481492 h 805671"/>
              <a:gd name="connsiteX2-187" fmla="*/ 1181878 w 1488357"/>
              <a:gd name="connsiteY2-188" fmla="*/ 36283 h 805671"/>
              <a:gd name="connsiteX3-189" fmla="*/ 379732 w 1488357"/>
              <a:gd name="connsiteY3-190" fmla="*/ 91906 h 805671"/>
              <a:gd name="connsiteX4-191" fmla="*/ 337 w 1488357"/>
              <a:gd name="connsiteY4-192" fmla="*/ 613059 h 805671"/>
              <a:gd name="connsiteX5-193" fmla="*/ 337386 w 1488357"/>
              <a:gd name="connsiteY5-194" fmla="*/ 802448 h 805671"/>
              <a:gd name="connsiteX0-195" fmla="*/ 340060 w 1493910"/>
              <a:gd name="connsiteY0-196" fmla="*/ 781425 h 784332"/>
              <a:gd name="connsiteX1-197" fmla="*/ 1446930 w 1493910"/>
              <a:gd name="connsiteY1-198" fmla="*/ 460469 h 784332"/>
              <a:gd name="connsiteX2-199" fmla="*/ 1184552 w 1493910"/>
              <a:gd name="connsiteY2-200" fmla="*/ 15260 h 784332"/>
              <a:gd name="connsiteX3-201" fmla="*/ 236669 w 1493910"/>
              <a:gd name="connsiteY3-202" fmla="*/ 148986 h 784332"/>
              <a:gd name="connsiteX4-203" fmla="*/ 3011 w 1493910"/>
              <a:gd name="connsiteY4-204" fmla="*/ 592036 h 784332"/>
              <a:gd name="connsiteX5-205" fmla="*/ 340060 w 1493910"/>
              <a:gd name="connsiteY5-206" fmla="*/ 781425 h 784332"/>
              <a:gd name="connsiteX0-207" fmla="*/ 340133 w 1496613"/>
              <a:gd name="connsiteY0-208" fmla="*/ 903743 h 906650"/>
              <a:gd name="connsiteX1-209" fmla="*/ 1447003 w 1496613"/>
              <a:gd name="connsiteY1-210" fmla="*/ 582787 h 906650"/>
              <a:gd name="connsiteX2-211" fmla="*/ 1197065 w 1496613"/>
              <a:gd name="connsiteY2-212" fmla="*/ 8535 h 906650"/>
              <a:gd name="connsiteX3-213" fmla="*/ 236742 w 1496613"/>
              <a:gd name="connsiteY3-214" fmla="*/ 271304 h 906650"/>
              <a:gd name="connsiteX4-215" fmla="*/ 3084 w 1496613"/>
              <a:gd name="connsiteY4-216" fmla="*/ 714354 h 906650"/>
              <a:gd name="connsiteX5-217" fmla="*/ 340133 w 1496613"/>
              <a:gd name="connsiteY5-218" fmla="*/ 903743 h 906650"/>
              <a:gd name="connsiteX0-219" fmla="*/ 340133 w 1391454"/>
              <a:gd name="connsiteY0-220" fmla="*/ 903256 h 906585"/>
              <a:gd name="connsiteX1-221" fmla="*/ 1319478 w 1391454"/>
              <a:gd name="connsiteY1-222" fmla="*/ 571203 h 906585"/>
              <a:gd name="connsiteX2-223" fmla="*/ 1197065 w 1391454"/>
              <a:gd name="connsiteY2-224" fmla="*/ 8048 h 906585"/>
              <a:gd name="connsiteX3-225" fmla="*/ 236742 w 1391454"/>
              <a:gd name="connsiteY3-226" fmla="*/ 270817 h 906585"/>
              <a:gd name="connsiteX4-227" fmla="*/ 3084 w 1391454"/>
              <a:gd name="connsiteY4-228" fmla="*/ 713867 h 906585"/>
              <a:gd name="connsiteX5-229" fmla="*/ 340133 w 1391454"/>
              <a:gd name="connsiteY5-230" fmla="*/ 903256 h 906585"/>
              <a:gd name="connsiteX0-231" fmla="*/ 340133 w 1464655"/>
              <a:gd name="connsiteY0-232" fmla="*/ 905813 h 907219"/>
              <a:gd name="connsiteX1-233" fmla="*/ 1409963 w 1464655"/>
              <a:gd name="connsiteY1-234" fmla="*/ 630052 h 907219"/>
              <a:gd name="connsiteX2-235" fmla="*/ 1197065 w 1464655"/>
              <a:gd name="connsiteY2-236" fmla="*/ 10605 h 907219"/>
              <a:gd name="connsiteX3-237" fmla="*/ 236742 w 1464655"/>
              <a:gd name="connsiteY3-238" fmla="*/ 273374 h 907219"/>
              <a:gd name="connsiteX4-239" fmla="*/ 3084 w 1464655"/>
              <a:gd name="connsiteY4-240" fmla="*/ 716424 h 907219"/>
              <a:gd name="connsiteX5-241" fmla="*/ 340133 w 1464655"/>
              <a:gd name="connsiteY5-242" fmla="*/ 905813 h 907219"/>
              <a:gd name="connsiteX0-243" fmla="*/ 340133 w 1423348"/>
              <a:gd name="connsiteY0-244" fmla="*/ 904492 h 906802"/>
              <a:gd name="connsiteX1-245" fmla="*/ 1360166 w 1423348"/>
              <a:gd name="connsiteY1-246" fmla="*/ 600188 h 906802"/>
              <a:gd name="connsiteX2-247" fmla="*/ 1197065 w 1423348"/>
              <a:gd name="connsiteY2-248" fmla="*/ 9284 h 906802"/>
              <a:gd name="connsiteX3-249" fmla="*/ 236742 w 1423348"/>
              <a:gd name="connsiteY3-250" fmla="*/ 272053 h 906802"/>
              <a:gd name="connsiteX4-251" fmla="*/ 3084 w 1423348"/>
              <a:gd name="connsiteY4-252" fmla="*/ 715103 h 906802"/>
              <a:gd name="connsiteX5-253" fmla="*/ 340133 w 1423348"/>
              <a:gd name="connsiteY5-254" fmla="*/ 904492 h 9068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423348" h="906802">
                <a:moveTo>
                  <a:pt x="340133" y="904492"/>
                </a:moveTo>
                <a:cubicBezTo>
                  <a:pt x="566313" y="885340"/>
                  <a:pt x="1217344" y="749389"/>
                  <a:pt x="1360166" y="600188"/>
                </a:cubicBezTo>
                <a:cubicBezTo>
                  <a:pt x="1502988" y="450987"/>
                  <a:pt x="1384302" y="63973"/>
                  <a:pt x="1197065" y="9284"/>
                </a:cubicBezTo>
                <a:cubicBezTo>
                  <a:pt x="1009828" y="-45405"/>
                  <a:pt x="435739" y="154417"/>
                  <a:pt x="236742" y="272053"/>
                </a:cubicBezTo>
                <a:cubicBezTo>
                  <a:pt x="37745" y="389689"/>
                  <a:pt x="-14148" y="609697"/>
                  <a:pt x="3084" y="715103"/>
                </a:cubicBezTo>
                <a:cubicBezTo>
                  <a:pt x="20316" y="820509"/>
                  <a:pt x="113953" y="923644"/>
                  <a:pt x="340133" y="904492"/>
                </a:cubicBezTo>
                <a:close/>
              </a:path>
            </a:pathLst>
          </a:custGeom>
          <a:solidFill>
            <a:schemeClr val="dk1">
              <a:alpha val="43000"/>
            </a:schemeClr>
          </a:solidFill>
          <a:ln>
            <a:noFill/>
          </a:ln>
          <a:effectLst>
            <a:softEdge rad="343941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929774" y="2961378"/>
            <a:ext cx="4799965" cy="2136140"/>
            <a:chOff x="13958" y="5021"/>
            <a:chExt cx="7559" cy="3364"/>
          </a:xfrm>
        </p:grpSpPr>
        <p:grpSp>
          <p:nvGrpSpPr>
            <p:cNvPr id="6" name="组合 5"/>
            <p:cNvGrpSpPr/>
            <p:nvPr/>
          </p:nvGrpSpPr>
          <p:grpSpPr>
            <a:xfrm>
              <a:off x="13958" y="5021"/>
              <a:ext cx="6017" cy="1210"/>
              <a:chOff x="13958" y="5021"/>
              <a:chExt cx="6017" cy="1210"/>
            </a:xfrm>
          </p:grpSpPr>
          <p:sp>
            <p:nvSpPr>
              <p:cNvPr id="33" name="三角形 28"/>
              <p:cNvSpPr/>
              <p:nvPr/>
            </p:nvSpPr>
            <p:spPr>
              <a:xfrm rot="3512369">
                <a:off x="13998" y="5074"/>
                <a:ext cx="762" cy="843"/>
              </a:xfrm>
              <a:custGeom>
                <a:avLst/>
                <a:gdLst>
                  <a:gd name="connsiteX0" fmla="*/ 0 w 1344706"/>
                  <a:gd name="connsiteY0" fmla="*/ 1487646 h 1487646"/>
                  <a:gd name="connsiteX1" fmla="*/ 672353 w 1344706"/>
                  <a:gd name="connsiteY1" fmla="*/ 0 h 1487646"/>
                  <a:gd name="connsiteX2" fmla="*/ 1344706 w 1344706"/>
                  <a:gd name="connsiteY2" fmla="*/ 1487646 h 1487646"/>
                  <a:gd name="connsiteX3" fmla="*/ 0 w 1344706"/>
                  <a:gd name="connsiteY3" fmla="*/ 1487646 h 1487646"/>
                  <a:gd name="connsiteX0-1" fmla="*/ 0 w 1344706"/>
                  <a:gd name="connsiteY0-2" fmla="*/ 1487646 h 1487657"/>
                  <a:gd name="connsiteX1-3" fmla="*/ 672353 w 1344706"/>
                  <a:gd name="connsiteY1-4" fmla="*/ 0 h 1487657"/>
                  <a:gd name="connsiteX2-5" fmla="*/ 1344706 w 1344706"/>
                  <a:gd name="connsiteY2-6" fmla="*/ 1487646 h 1487657"/>
                  <a:gd name="connsiteX3-7" fmla="*/ 688849 w 1344706"/>
                  <a:gd name="connsiteY3-8" fmla="*/ 1255597 h 1487657"/>
                  <a:gd name="connsiteX4" fmla="*/ 0 w 1344706"/>
                  <a:gd name="connsiteY4" fmla="*/ 1487646 h 1487657"/>
                  <a:gd name="connsiteX0-9" fmla="*/ 0 w 1344706"/>
                  <a:gd name="connsiteY0-10" fmla="*/ 1487646 h 1487672"/>
                  <a:gd name="connsiteX1-11" fmla="*/ 672353 w 1344706"/>
                  <a:gd name="connsiteY1-12" fmla="*/ 0 h 1487672"/>
                  <a:gd name="connsiteX2-13" fmla="*/ 1344706 w 1344706"/>
                  <a:gd name="connsiteY2-14" fmla="*/ 1487646 h 1487672"/>
                  <a:gd name="connsiteX3-15" fmla="*/ 688849 w 1344706"/>
                  <a:gd name="connsiteY3-16" fmla="*/ 1255597 h 1487672"/>
                  <a:gd name="connsiteX4-17" fmla="*/ 0 w 1344706"/>
                  <a:gd name="connsiteY4-18" fmla="*/ 1487646 h 1487672"/>
                  <a:gd name="connsiteX0-19" fmla="*/ 0 w 1344706"/>
                  <a:gd name="connsiteY0-20" fmla="*/ 1487646 h 1487665"/>
                  <a:gd name="connsiteX1-21" fmla="*/ 672353 w 1344706"/>
                  <a:gd name="connsiteY1-22" fmla="*/ 0 h 1487665"/>
                  <a:gd name="connsiteX2-23" fmla="*/ 1344706 w 1344706"/>
                  <a:gd name="connsiteY2-24" fmla="*/ 1487646 h 1487665"/>
                  <a:gd name="connsiteX3-25" fmla="*/ 679705 w 1344706"/>
                  <a:gd name="connsiteY3-26" fmla="*/ 1219021 h 1487665"/>
                  <a:gd name="connsiteX4-27" fmla="*/ 0 w 1344706"/>
                  <a:gd name="connsiteY4-28" fmla="*/ 1487646 h 1487665"/>
                  <a:gd name="connsiteX0-29" fmla="*/ 0 w 1344706"/>
                  <a:gd name="connsiteY0-30" fmla="*/ 1487646 h 1487835"/>
                  <a:gd name="connsiteX1-31" fmla="*/ 672353 w 1344706"/>
                  <a:gd name="connsiteY1-32" fmla="*/ 0 h 1487835"/>
                  <a:gd name="connsiteX2-33" fmla="*/ 1344706 w 1344706"/>
                  <a:gd name="connsiteY2-34" fmla="*/ 1487646 h 1487835"/>
                  <a:gd name="connsiteX3-35" fmla="*/ 679705 w 1344706"/>
                  <a:gd name="connsiteY3-36" fmla="*/ 1219021 h 1487835"/>
                  <a:gd name="connsiteX4-37" fmla="*/ 0 w 1344706"/>
                  <a:gd name="connsiteY4-38" fmla="*/ 1487646 h 1487835"/>
                  <a:gd name="connsiteX0-39" fmla="*/ 0 w 1344706"/>
                  <a:gd name="connsiteY0-40" fmla="*/ 1487646 h 1487646"/>
                  <a:gd name="connsiteX1-41" fmla="*/ 672353 w 1344706"/>
                  <a:gd name="connsiteY1-42" fmla="*/ 0 h 1487646"/>
                  <a:gd name="connsiteX2-43" fmla="*/ 1344706 w 1344706"/>
                  <a:gd name="connsiteY2-44" fmla="*/ 1487646 h 1487646"/>
                  <a:gd name="connsiteX3-45" fmla="*/ 679705 w 1344706"/>
                  <a:gd name="connsiteY3-46" fmla="*/ 1219021 h 1487646"/>
                  <a:gd name="connsiteX4-47" fmla="*/ 0 w 1344706"/>
                  <a:gd name="connsiteY4-48" fmla="*/ 1487646 h 148764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1344706" h="1487646">
                    <a:moveTo>
                      <a:pt x="0" y="1487646"/>
                    </a:moveTo>
                    <a:lnTo>
                      <a:pt x="672353" y="0"/>
                    </a:lnTo>
                    <a:lnTo>
                      <a:pt x="1344706" y="1487646"/>
                    </a:lnTo>
                    <a:cubicBezTo>
                      <a:pt x="684127" y="1224368"/>
                      <a:pt x="1340284" y="1482299"/>
                      <a:pt x="679705" y="1219021"/>
                    </a:cubicBezTo>
                    <a:lnTo>
                      <a:pt x="0" y="1487646"/>
                    </a:lnTo>
                    <a:close/>
                  </a:path>
                </a:pathLst>
              </a:custGeom>
              <a:solidFill>
                <a:schemeClr val="bg1">
                  <a:alpha val="87000"/>
                </a:schemeClr>
              </a:solidFill>
              <a:ln>
                <a:noFill/>
              </a:ln>
              <a:effectLst>
                <a:outerShdw blurRad="723503" sx="102000" sy="102000" algn="ctr" rotWithShape="0">
                  <a:prstClr val="black">
                    <a:alpha val="17016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4852" y="5021"/>
                <a:ext cx="5123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b="1" dirty="0">
                    <a:solidFill>
                      <a:schemeClr val="bg1"/>
                    </a:solidFill>
                    <a:effectLst>
                      <a:outerShdw blurRad="888206" sx="102000" sy="102000" algn="ctr" rotWithShape="0">
                        <a:prstClr val="black">
                          <a:alpha val="58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2021</a:t>
                </a:r>
                <a:endParaRPr kumimoji="1" lang="en-US" altLang="zh-CN" sz="2000" b="1" dirty="0">
                  <a:solidFill>
                    <a:schemeClr val="bg1"/>
                  </a:solidFill>
                  <a:effectLst>
                    <a:outerShdw blurRad="888206" sx="102000" sy="102000" algn="ctr" rotWithShape="0">
                      <a:prstClr val="black">
                        <a:alpha val="58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kumimoji="1" lang="zh-CN" altLang="en-US" sz="2400" b="1" dirty="0">
                    <a:solidFill>
                      <a:schemeClr val="bg1"/>
                    </a:solidFill>
                    <a:effectLst>
                      <a:outerShdw blurRad="888206" sx="102000" sy="102000" algn="ctr" rotWithShape="0">
                        <a:prstClr val="black">
                          <a:alpha val="58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线扫光谱检测仪</a:t>
                </a:r>
                <a:endParaRPr kumimoji="1" lang="zh-CN" altLang="en-US" sz="2400" b="1" dirty="0">
                  <a:solidFill>
                    <a:schemeClr val="bg1"/>
                  </a:solidFill>
                  <a:effectLst>
                    <a:outerShdw blurRad="888206" sx="102000" sy="102000" algn="ctr" rotWithShape="0">
                      <a:prstClr val="black">
                        <a:alpha val="58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4852" y="6226"/>
              <a:ext cx="6665" cy="21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宽光谱范围：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300-1050nm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光谱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点检测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像素个数：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15μm *400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像素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光谱检测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精度领先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2-3nm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光谱仪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体积较小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20*20*30mm³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3" name="任意形状 49"/>
          <p:cNvSpPr/>
          <p:nvPr/>
        </p:nvSpPr>
        <p:spPr>
          <a:xfrm rot="2244470">
            <a:off x="1126500" y="5316078"/>
            <a:ext cx="1158240" cy="1130300"/>
          </a:xfrm>
          <a:custGeom>
            <a:avLst/>
            <a:gdLst>
              <a:gd name="connsiteX0" fmla="*/ 490670 w 1471257"/>
              <a:gd name="connsiteY0" fmla="*/ 1017638 h 1067059"/>
              <a:gd name="connsiteX1" fmla="*/ 1154698 w 1471257"/>
              <a:gd name="connsiteY1" fmla="*/ 887010 h 1067059"/>
              <a:gd name="connsiteX2" fmla="*/ 1459498 w 1471257"/>
              <a:gd name="connsiteY2" fmla="*/ 125010 h 1067059"/>
              <a:gd name="connsiteX3" fmla="*/ 773698 w 1471257"/>
              <a:gd name="connsiteY3" fmla="*/ 5267 h 1067059"/>
              <a:gd name="connsiteX4" fmla="*/ 87898 w 1471257"/>
              <a:gd name="connsiteY4" fmla="*/ 125010 h 1067059"/>
              <a:gd name="connsiteX5" fmla="*/ 55241 w 1471257"/>
              <a:gd name="connsiteY5" fmla="*/ 984981 h 1067059"/>
              <a:gd name="connsiteX6" fmla="*/ 490670 w 1471257"/>
              <a:gd name="connsiteY6" fmla="*/ 1017638 h 1067059"/>
              <a:gd name="connsiteX0-1" fmla="*/ 490670 w 1494450"/>
              <a:gd name="connsiteY0-2" fmla="*/ 1108539 h 1157960"/>
              <a:gd name="connsiteX1-3" fmla="*/ 1154698 w 1494450"/>
              <a:gd name="connsiteY1-4" fmla="*/ 977911 h 1157960"/>
              <a:gd name="connsiteX2-5" fmla="*/ 1459498 w 1494450"/>
              <a:gd name="connsiteY2-6" fmla="*/ 215911 h 1157960"/>
              <a:gd name="connsiteX3-7" fmla="*/ 359220 w 1494450"/>
              <a:gd name="connsiteY3-8" fmla="*/ 0 h 1157960"/>
              <a:gd name="connsiteX4-9" fmla="*/ 87898 w 1494450"/>
              <a:gd name="connsiteY4-10" fmla="*/ 215911 h 1157960"/>
              <a:gd name="connsiteX5-11" fmla="*/ 55241 w 1494450"/>
              <a:gd name="connsiteY5-12" fmla="*/ 1075882 h 1157960"/>
              <a:gd name="connsiteX6-13" fmla="*/ 490670 w 1494450"/>
              <a:gd name="connsiteY6-14" fmla="*/ 1108539 h 1157960"/>
              <a:gd name="connsiteX0-15" fmla="*/ 490670 w 1334402"/>
              <a:gd name="connsiteY0-16" fmla="*/ 1110590 h 1160011"/>
              <a:gd name="connsiteX1-17" fmla="*/ 1154698 w 1334402"/>
              <a:gd name="connsiteY1-18" fmla="*/ 979962 h 1160011"/>
              <a:gd name="connsiteX2-19" fmla="*/ 1277710 w 1334402"/>
              <a:gd name="connsiteY2-20" fmla="*/ 308473 h 1160011"/>
              <a:gd name="connsiteX3-21" fmla="*/ 359220 w 1334402"/>
              <a:gd name="connsiteY3-22" fmla="*/ 2051 h 1160011"/>
              <a:gd name="connsiteX4-23" fmla="*/ 87898 w 1334402"/>
              <a:gd name="connsiteY4-24" fmla="*/ 217962 h 1160011"/>
              <a:gd name="connsiteX5-25" fmla="*/ 55241 w 1334402"/>
              <a:gd name="connsiteY5-26" fmla="*/ 1077933 h 1160011"/>
              <a:gd name="connsiteX6-27" fmla="*/ 490670 w 1334402"/>
              <a:gd name="connsiteY6-28" fmla="*/ 1110590 h 1160011"/>
              <a:gd name="connsiteX0-29" fmla="*/ 490670 w 1357250"/>
              <a:gd name="connsiteY0-30" fmla="*/ 1110590 h 1174453"/>
              <a:gd name="connsiteX1-31" fmla="*/ 1220141 w 1357250"/>
              <a:gd name="connsiteY1-32" fmla="*/ 714085 h 1174453"/>
              <a:gd name="connsiteX2-33" fmla="*/ 1277710 w 1357250"/>
              <a:gd name="connsiteY2-34" fmla="*/ 308473 h 1174453"/>
              <a:gd name="connsiteX3-35" fmla="*/ 359220 w 1357250"/>
              <a:gd name="connsiteY3-36" fmla="*/ 2051 h 1174453"/>
              <a:gd name="connsiteX4-37" fmla="*/ 87898 w 1357250"/>
              <a:gd name="connsiteY4-38" fmla="*/ 217962 h 1174453"/>
              <a:gd name="connsiteX5-39" fmla="*/ 55241 w 1357250"/>
              <a:gd name="connsiteY5-40" fmla="*/ 1077933 h 1174453"/>
              <a:gd name="connsiteX6-41" fmla="*/ 490670 w 1357250"/>
              <a:gd name="connsiteY6-42" fmla="*/ 1110590 h 1174453"/>
              <a:gd name="connsiteX0-43" fmla="*/ 490670 w 1387648"/>
              <a:gd name="connsiteY0-44" fmla="*/ 1110590 h 1174453"/>
              <a:gd name="connsiteX1-45" fmla="*/ 1220141 w 1387648"/>
              <a:gd name="connsiteY1-46" fmla="*/ 714085 h 1174453"/>
              <a:gd name="connsiteX2-47" fmla="*/ 1277710 w 1387648"/>
              <a:gd name="connsiteY2-48" fmla="*/ 308473 h 1174453"/>
              <a:gd name="connsiteX3-49" fmla="*/ 359220 w 1387648"/>
              <a:gd name="connsiteY3-50" fmla="*/ 2051 h 1174453"/>
              <a:gd name="connsiteX4-51" fmla="*/ 87898 w 1387648"/>
              <a:gd name="connsiteY4-52" fmla="*/ 217962 h 1174453"/>
              <a:gd name="connsiteX5-53" fmla="*/ 55241 w 1387648"/>
              <a:gd name="connsiteY5-54" fmla="*/ 1077933 h 1174453"/>
              <a:gd name="connsiteX6-55" fmla="*/ 490670 w 1387648"/>
              <a:gd name="connsiteY6-56" fmla="*/ 1110590 h 1174453"/>
              <a:gd name="connsiteX0-57" fmla="*/ 490670 w 1486614"/>
              <a:gd name="connsiteY0-58" fmla="*/ 1110590 h 1169594"/>
              <a:gd name="connsiteX1-59" fmla="*/ 1372843 w 1486614"/>
              <a:gd name="connsiteY1-60" fmla="*/ 798939 h 1169594"/>
              <a:gd name="connsiteX2-61" fmla="*/ 1277710 w 1486614"/>
              <a:gd name="connsiteY2-62" fmla="*/ 308473 h 1169594"/>
              <a:gd name="connsiteX3-63" fmla="*/ 359220 w 1486614"/>
              <a:gd name="connsiteY3-64" fmla="*/ 2051 h 1169594"/>
              <a:gd name="connsiteX4-65" fmla="*/ 87898 w 1486614"/>
              <a:gd name="connsiteY4-66" fmla="*/ 217962 h 1169594"/>
              <a:gd name="connsiteX5-67" fmla="*/ 55241 w 1486614"/>
              <a:gd name="connsiteY5-68" fmla="*/ 1077933 h 1169594"/>
              <a:gd name="connsiteX6-69" fmla="*/ 490670 w 1486614"/>
              <a:gd name="connsiteY6-70" fmla="*/ 1110590 h 1169594"/>
              <a:gd name="connsiteX0-71" fmla="*/ 490670 w 1444932"/>
              <a:gd name="connsiteY0-72" fmla="*/ 1112227 h 1171231"/>
              <a:gd name="connsiteX1-73" fmla="*/ 1372843 w 1444932"/>
              <a:gd name="connsiteY1-74" fmla="*/ 800576 h 1171231"/>
              <a:gd name="connsiteX2-75" fmla="*/ 1277710 w 1444932"/>
              <a:gd name="connsiteY2-76" fmla="*/ 140402 h 1171231"/>
              <a:gd name="connsiteX3-77" fmla="*/ 359220 w 1444932"/>
              <a:gd name="connsiteY3-78" fmla="*/ 3688 h 1171231"/>
              <a:gd name="connsiteX4-79" fmla="*/ 87898 w 1444932"/>
              <a:gd name="connsiteY4-80" fmla="*/ 219599 h 1171231"/>
              <a:gd name="connsiteX5-81" fmla="*/ 55241 w 1444932"/>
              <a:gd name="connsiteY5-82" fmla="*/ 1079570 h 1171231"/>
              <a:gd name="connsiteX6-83" fmla="*/ 490670 w 1444932"/>
              <a:gd name="connsiteY6-84" fmla="*/ 1112227 h 1171231"/>
              <a:gd name="connsiteX0-85" fmla="*/ 490670 w 1439383"/>
              <a:gd name="connsiteY0-86" fmla="*/ 1139175 h 1198179"/>
              <a:gd name="connsiteX1-87" fmla="*/ 1372843 w 1439383"/>
              <a:gd name="connsiteY1-88" fmla="*/ 827524 h 1198179"/>
              <a:gd name="connsiteX2-89" fmla="*/ 1277710 w 1439383"/>
              <a:gd name="connsiteY2-90" fmla="*/ 167350 h 1198179"/>
              <a:gd name="connsiteX3-91" fmla="*/ 490108 w 1439383"/>
              <a:gd name="connsiteY3-92" fmla="*/ 2352 h 1198179"/>
              <a:gd name="connsiteX4-93" fmla="*/ 87898 w 1439383"/>
              <a:gd name="connsiteY4-94" fmla="*/ 246547 h 1198179"/>
              <a:gd name="connsiteX5-95" fmla="*/ 55241 w 1439383"/>
              <a:gd name="connsiteY5-96" fmla="*/ 1106518 h 1198179"/>
              <a:gd name="connsiteX6-97" fmla="*/ 490670 w 1439383"/>
              <a:gd name="connsiteY6-98" fmla="*/ 1139175 h 1198179"/>
              <a:gd name="connsiteX0-99" fmla="*/ 435430 w 1384143"/>
              <a:gd name="connsiteY0-100" fmla="*/ 1196757 h 1271141"/>
              <a:gd name="connsiteX1-101" fmla="*/ 1317603 w 1384143"/>
              <a:gd name="connsiteY1-102" fmla="*/ 885106 h 1271141"/>
              <a:gd name="connsiteX2-103" fmla="*/ 1222470 w 1384143"/>
              <a:gd name="connsiteY2-104" fmla="*/ 224932 h 1271141"/>
              <a:gd name="connsiteX3-105" fmla="*/ 434868 w 1384143"/>
              <a:gd name="connsiteY3-106" fmla="*/ 59934 h 1271141"/>
              <a:gd name="connsiteX4-107" fmla="*/ 1 w 1384143"/>
              <a:gd name="connsiteY4-108" fmla="*/ 1164100 h 1271141"/>
              <a:gd name="connsiteX5-109" fmla="*/ 435430 w 1384143"/>
              <a:gd name="connsiteY5-110" fmla="*/ 1196757 h 1271141"/>
              <a:gd name="connsiteX0-111" fmla="*/ 444267 w 1401820"/>
              <a:gd name="connsiteY0-112" fmla="*/ 1173163 h 1245565"/>
              <a:gd name="connsiteX1-113" fmla="*/ 1326440 w 1401820"/>
              <a:gd name="connsiteY1-114" fmla="*/ 861512 h 1245565"/>
              <a:gd name="connsiteX2-115" fmla="*/ 1231307 w 1401820"/>
              <a:gd name="connsiteY2-116" fmla="*/ 201338 h 1245565"/>
              <a:gd name="connsiteX3-117" fmla="*/ 240102 w 1401820"/>
              <a:gd name="connsiteY3-118" fmla="*/ 64625 h 1245565"/>
              <a:gd name="connsiteX4-119" fmla="*/ 8838 w 1401820"/>
              <a:gd name="connsiteY4-120" fmla="*/ 1140506 h 1245565"/>
              <a:gd name="connsiteX5-121" fmla="*/ 444267 w 1401820"/>
              <a:gd name="connsiteY5-122" fmla="*/ 1173163 h 1245565"/>
              <a:gd name="connsiteX0-123" fmla="*/ 444267 w 1401820"/>
              <a:gd name="connsiteY0-124" fmla="*/ 1174386 h 1244731"/>
              <a:gd name="connsiteX1-125" fmla="*/ 1326440 w 1401820"/>
              <a:gd name="connsiteY1-126" fmla="*/ 902333 h 1244731"/>
              <a:gd name="connsiteX2-127" fmla="*/ 1231307 w 1401820"/>
              <a:gd name="connsiteY2-128" fmla="*/ 202561 h 1244731"/>
              <a:gd name="connsiteX3-129" fmla="*/ 240102 w 1401820"/>
              <a:gd name="connsiteY3-130" fmla="*/ 65848 h 1244731"/>
              <a:gd name="connsiteX4-131" fmla="*/ 8838 w 1401820"/>
              <a:gd name="connsiteY4-132" fmla="*/ 1141729 h 1244731"/>
              <a:gd name="connsiteX5-133" fmla="*/ 444267 w 1401820"/>
              <a:gd name="connsiteY5-134" fmla="*/ 1174386 h 1244731"/>
              <a:gd name="connsiteX0-135" fmla="*/ 298970 w 1404736"/>
              <a:gd name="connsiteY0-136" fmla="*/ 1276211 h 1304383"/>
              <a:gd name="connsiteX1-137" fmla="*/ 1319302 w 1404736"/>
              <a:gd name="connsiteY1-138" fmla="*/ 902333 h 1304383"/>
              <a:gd name="connsiteX2-139" fmla="*/ 1224169 w 1404736"/>
              <a:gd name="connsiteY2-140" fmla="*/ 202561 h 1304383"/>
              <a:gd name="connsiteX3-141" fmla="*/ 232964 w 1404736"/>
              <a:gd name="connsiteY3-142" fmla="*/ 65848 h 1304383"/>
              <a:gd name="connsiteX4-143" fmla="*/ 1700 w 1404736"/>
              <a:gd name="connsiteY4-144" fmla="*/ 1141729 h 1304383"/>
              <a:gd name="connsiteX5-145" fmla="*/ 298970 w 1404736"/>
              <a:gd name="connsiteY5-146" fmla="*/ 1276211 h 1304383"/>
              <a:gd name="connsiteX0-147" fmla="*/ 297891 w 1402676"/>
              <a:gd name="connsiteY0-148" fmla="*/ 1085386 h 1099188"/>
              <a:gd name="connsiteX1-149" fmla="*/ 1318223 w 1402676"/>
              <a:gd name="connsiteY1-150" fmla="*/ 711508 h 1099188"/>
              <a:gd name="connsiteX2-151" fmla="*/ 1223090 w 1402676"/>
              <a:gd name="connsiteY2-152" fmla="*/ 11736 h 1099188"/>
              <a:gd name="connsiteX3-153" fmla="*/ 253699 w 1402676"/>
              <a:gd name="connsiteY3-154" fmla="*/ 321922 h 1099188"/>
              <a:gd name="connsiteX4-155" fmla="*/ 621 w 1402676"/>
              <a:gd name="connsiteY4-156" fmla="*/ 950904 h 1099188"/>
              <a:gd name="connsiteX5-157" fmla="*/ 297891 w 1402676"/>
              <a:gd name="connsiteY5-158" fmla="*/ 1085386 h 1099188"/>
              <a:gd name="connsiteX0-159" fmla="*/ 297713 w 1356407"/>
              <a:gd name="connsiteY0-160" fmla="*/ 860455 h 874257"/>
              <a:gd name="connsiteX1-161" fmla="*/ 1318045 w 1356407"/>
              <a:gd name="connsiteY1-162" fmla="*/ 486577 h 874257"/>
              <a:gd name="connsiteX2-163" fmla="*/ 1055667 w 1356407"/>
              <a:gd name="connsiteY2-164" fmla="*/ 41368 h 874257"/>
              <a:gd name="connsiteX3-165" fmla="*/ 253521 w 1356407"/>
              <a:gd name="connsiteY3-166" fmla="*/ 96991 h 874257"/>
              <a:gd name="connsiteX4-167" fmla="*/ 443 w 1356407"/>
              <a:gd name="connsiteY4-168" fmla="*/ 725973 h 874257"/>
              <a:gd name="connsiteX5-169" fmla="*/ 297713 w 1356407"/>
              <a:gd name="connsiteY5-170" fmla="*/ 860455 h 874257"/>
              <a:gd name="connsiteX0-171" fmla="*/ 212831 w 1363802"/>
              <a:gd name="connsiteY0-172" fmla="*/ 807533 h 830552"/>
              <a:gd name="connsiteX1-173" fmla="*/ 1319701 w 1363802"/>
              <a:gd name="connsiteY1-174" fmla="*/ 486577 h 830552"/>
              <a:gd name="connsiteX2-175" fmla="*/ 1057323 w 1363802"/>
              <a:gd name="connsiteY2-176" fmla="*/ 41368 h 830552"/>
              <a:gd name="connsiteX3-177" fmla="*/ 255177 w 1363802"/>
              <a:gd name="connsiteY3-178" fmla="*/ 96991 h 830552"/>
              <a:gd name="connsiteX4-179" fmla="*/ 2099 w 1363802"/>
              <a:gd name="connsiteY4-180" fmla="*/ 725973 h 830552"/>
              <a:gd name="connsiteX5-181" fmla="*/ 212831 w 1363802"/>
              <a:gd name="connsiteY5-182" fmla="*/ 807533 h 830552"/>
              <a:gd name="connsiteX0-183" fmla="*/ 337386 w 1488357"/>
              <a:gd name="connsiteY0-184" fmla="*/ 802448 h 805671"/>
              <a:gd name="connsiteX1-185" fmla="*/ 1444256 w 1488357"/>
              <a:gd name="connsiteY1-186" fmla="*/ 481492 h 805671"/>
              <a:gd name="connsiteX2-187" fmla="*/ 1181878 w 1488357"/>
              <a:gd name="connsiteY2-188" fmla="*/ 36283 h 805671"/>
              <a:gd name="connsiteX3-189" fmla="*/ 379732 w 1488357"/>
              <a:gd name="connsiteY3-190" fmla="*/ 91906 h 805671"/>
              <a:gd name="connsiteX4-191" fmla="*/ 337 w 1488357"/>
              <a:gd name="connsiteY4-192" fmla="*/ 613059 h 805671"/>
              <a:gd name="connsiteX5-193" fmla="*/ 337386 w 1488357"/>
              <a:gd name="connsiteY5-194" fmla="*/ 802448 h 805671"/>
              <a:gd name="connsiteX0-195" fmla="*/ 340060 w 1493910"/>
              <a:gd name="connsiteY0-196" fmla="*/ 781425 h 784332"/>
              <a:gd name="connsiteX1-197" fmla="*/ 1446930 w 1493910"/>
              <a:gd name="connsiteY1-198" fmla="*/ 460469 h 784332"/>
              <a:gd name="connsiteX2-199" fmla="*/ 1184552 w 1493910"/>
              <a:gd name="connsiteY2-200" fmla="*/ 15260 h 784332"/>
              <a:gd name="connsiteX3-201" fmla="*/ 236669 w 1493910"/>
              <a:gd name="connsiteY3-202" fmla="*/ 148986 h 784332"/>
              <a:gd name="connsiteX4-203" fmla="*/ 3011 w 1493910"/>
              <a:gd name="connsiteY4-204" fmla="*/ 592036 h 784332"/>
              <a:gd name="connsiteX5-205" fmla="*/ 340060 w 1493910"/>
              <a:gd name="connsiteY5-206" fmla="*/ 781425 h 784332"/>
              <a:gd name="connsiteX0-207" fmla="*/ 340133 w 1496613"/>
              <a:gd name="connsiteY0-208" fmla="*/ 903743 h 906650"/>
              <a:gd name="connsiteX1-209" fmla="*/ 1447003 w 1496613"/>
              <a:gd name="connsiteY1-210" fmla="*/ 582787 h 906650"/>
              <a:gd name="connsiteX2-211" fmla="*/ 1197065 w 1496613"/>
              <a:gd name="connsiteY2-212" fmla="*/ 8535 h 906650"/>
              <a:gd name="connsiteX3-213" fmla="*/ 236742 w 1496613"/>
              <a:gd name="connsiteY3-214" fmla="*/ 271304 h 906650"/>
              <a:gd name="connsiteX4-215" fmla="*/ 3084 w 1496613"/>
              <a:gd name="connsiteY4-216" fmla="*/ 714354 h 906650"/>
              <a:gd name="connsiteX5-217" fmla="*/ 340133 w 1496613"/>
              <a:gd name="connsiteY5-218" fmla="*/ 903743 h 906650"/>
              <a:gd name="connsiteX0-219" fmla="*/ 340133 w 1391454"/>
              <a:gd name="connsiteY0-220" fmla="*/ 903256 h 906585"/>
              <a:gd name="connsiteX1-221" fmla="*/ 1319478 w 1391454"/>
              <a:gd name="connsiteY1-222" fmla="*/ 571203 h 906585"/>
              <a:gd name="connsiteX2-223" fmla="*/ 1197065 w 1391454"/>
              <a:gd name="connsiteY2-224" fmla="*/ 8048 h 906585"/>
              <a:gd name="connsiteX3-225" fmla="*/ 236742 w 1391454"/>
              <a:gd name="connsiteY3-226" fmla="*/ 270817 h 906585"/>
              <a:gd name="connsiteX4-227" fmla="*/ 3084 w 1391454"/>
              <a:gd name="connsiteY4-228" fmla="*/ 713867 h 906585"/>
              <a:gd name="connsiteX5-229" fmla="*/ 340133 w 1391454"/>
              <a:gd name="connsiteY5-230" fmla="*/ 903256 h 906585"/>
              <a:gd name="connsiteX0-231" fmla="*/ 340133 w 1464655"/>
              <a:gd name="connsiteY0-232" fmla="*/ 905813 h 907219"/>
              <a:gd name="connsiteX1-233" fmla="*/ 1409963 w 1464655"/>
              <a:gd name="connsiteY1-234" fmla="*/ 630052 h 907219"/>
              <a:gd name="connsiteX2-235" fmla="*/ 1197065 w 1464655"/>
              <a:gd name="connsiteY2-236" fmla="*/ 10605 h 907219"/>
              <a:gd name="connsiteX3-237" fmla="*/ 236742 w 1464655"/>
              <a:gd name="connsiteY3-238" fmla="*/ 273374 h 907219"/>
              <a:gd name="connsiteX4-239" fmla="*/ 3084 w 1464655"/>
              <a:gd name="connsiteY4-240" fmla="*/ 716424 h 907219"/>
              <a:gd name="connsiteX5-241" fmla="*/ 340133 w 1464655"/>
              <a:gd name="connsiteY5-242" fmla="*/ 905813 h 907219"/>
              <a:gd name="connsiteX0-243" fmla="*/ 340133 w 1423348"/>
              <a:gd name="connsiteY0-244" fmla="*/ 904492 h 906802"/>
              <a:gd name="connsiteX1-245" fmla="*/ 1360166 w 1423348"/>
              <a:gd name="connsiteY1-246" fmla="*/ 600188 h 906802"/>
              <a:gd name="connsiteX2-247" fmla="*/ 1197065 w 1423348"/>
              <a:gd name="connsiteY2-248" fmla="*/ 9284 h 906802"/>
              <a:gd name="connsiteX3-249" fmla="*/ 236742 w 1423348"/>
              <a:gd name="connsiteY3-250" fmla="*/ 272053 h 906802"/>
              <a:gd name="connsiteX4-251" fmla="*/ 3084 w 1423348"/>
              <a:gd name="connsiteY4-252" fmla="*/ 715103 h 906802"/>
              <a:gd name="connsiteX5-253" fmla="*/ 340133 w 1423348"/>
              <a:gd name="connsiteY5-254" fmla="*/ 904492 h 9068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423348" h="906802">
                <a:moveTo>
                  <a:pt x="340133" y="904492"/>
                </a:moveTo>
                <a:cubicBezTo>
                  <a:pt x="566313" y="885340"/>
                  <a:pt x="1217344" y="749389"/>
                  <a:pt x="1360166" y="600188"/>
                </a:cubicBezTo>
                <a:cubicBezTo>
                  <a:pt x="1502988" y="450987"/>
                  <a:pt x="1384302" y="63973"/>
                  <a:pt x="1197065" y="9284"/>
                </a:cubicBezTo>
                <a:cubicBezTo>
                  <a:pt x="1009828" y="-45405"/>
                  <a:pt x="435739" y="154417"/>
                  <a:pt x="236742" y="272053"/>
                </a:cubicBezTo>
                <a:cubicBezTo>
                  <a:pt x="37745" y="389689"/>
                  <a:pt x="-14148" y="609697"/>
                  <a:pt x="3084" y="715103"/>
                </a:cubicBezTo>
                <a:cubicBezTo>
                  <a:pt x="20316" y="820509"/>
                  <a:pt x="113953" y="923644"/>
                  <a:pt x="340133" y="904492"/>
                </a:cubicBezTo>
                <a:close/>
              </a:path>
            </a:pathLst>
          </a:custGeom>
          <a:solidFill>
            <a:schemeClr val="dk1">
              <a:alpha val="43000"/>
            </a:schemeClr>
          </a:solidFill>
          <a:ln>
            <a:noFill/>
          </a:ln>
          <a:effectLst>
            <a:softEdge rad="343941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 descr="/private/var/folders/qc/284pp7d50rsdt_86hkk07x3w0000gn/T/com.kingsoft.wpsoffice.mac/picturecompress_20220815165802/output_28.pngoutput_2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386939" flipH="1">
            <a:off x="4691755" y="2908166"/>
            <a:ext cx="1109985" cy="1059434"/>
          </a:xfrm>
          <a:prstGeom prst="rect">
            <a:avLst/>
          </a:prstGeom>
        </p:spPr>
      </p:pic>
      <p:pic>
        <p:nvPicPr>
          <p:cNvPr id="3" name="图片 2" descr="/private/var/folders/qc/284pp7d50rsdt_86hkk07x3w0000gn/T/com.kingsoft.wpsoffice.mac/picturecompress_20220815165802/output_29.pngoutput_29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21110460">
            <a:off x="538984" y="4015325"/>
            <a:ext cx="2231329" cy="1833700"/>
          </a:xfrm>
          <a:prstGeom prst="rect">
            <a:avLst/>
          </a:prstGeom>
        </p:spPr>
      </p:pic>
      <p:pic>
        <p:nvPicPr>
          <p:cNvPr id="37" name="图片 36" descr="/private/var/folders/qc/284pp7d50rsdt_86hkk07x3w0000gn/T/com.kingsoft.wpsoffice.mac/picturecompress_20220815165802/output_30.pngoutput_30"/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/>
          <a:stretch>
            <a:fillRect/>
          </a:stretch>
        </p:blipFill>
        <p:spPr>
          <a:xfrm>
            <a:off x="7266026" y="1463288"/>
            <a:ext cx="523980" cy="807568"/>
          </a:xfrm>
          <a:prstGeom prst="rect">
            <a:avLst/>
          </a:prstGeom>
        </p:spPr>
      </p:pic>
      <p:sp>
        <p:nvSpPr>
          <p:cNvPr id="15" name="矩形: 圆角 4"/>
          <p:cNvSpPr/>
          <p:nvPr/>
        </p:nvSpPr>
        <p:spPr>
          <a:xfrm>
            <a:off x="6195695" y="2893060"/>
            <a:ext cx="4314190" cy="2553970"/>
          </a:xfrm>
          <a:prstGeom prst="roundRect">
            <a:avLst>
              <a:gd name="adj" fmla="val 10908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文本框 129"/>
          <p:cNvSpPr txBox="1"/>
          <p:nvPr/>
        </p:nvSpPr>
        <p:spPr>
          <a:xfrm>
            <a:off x="200660" y="173990"/>
            <a:ext cx="206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产品迭代</a:t>
            </a:r>
            <a:endParaRPr lang="zh-CN" altLang="en-US" sz="28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302510" y="284739"/>
            <a:ext cx="7923530" cy="398780"/>
            <a:chOff x="3660" y="372"/>
            <a:chExt cx="12478" cy="628"/>
          </a:xfrm>
        </p:grpSpPr>
        <p:sp>
          <p:nvSpPr>
            <p:cNvPr id="134" name="等腰三角形 133"/>
            <p:cNvSpPr/>
            <p:nvPr/>
          </p:nvSpPr>
          <p:spPr>
            <a:xfrm rot="5400000">
              <a:off x="3633" y="489"/>
              <a:ext cx="394" cy="3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973" y="372"/>
              <a:ext cx="121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最小体积，最高分辨率，最宽光谱范围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 descr="/private/var/folders/qc/284pp7d50rsdt_86hkk07x3w0000gn/T/com.kingsoft.wpsoffice.mac/picturecompress_20220815165802/output_31.pngoutput_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203924"/>
            <a:ext cx="1637665" cy="515620"/>
          </a:xfrm>
          <a:prstGeom prst="rect">
            <a:avLst/>
          </a:prstGeom>
        </p:spPr>
      </p:pic>
      <p:pic>
        <p:nvPicPr>
          <p:cNvPr id="75" name="图片 74" descr="/private/var/folders/qc/284pp7d50rsdt_86hkk07x3w0000gn/T/com.kingsoft.wpsoffice.mac/picturecompress_20220815165802/output_32.pngoutput_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44075" y="163919"/>
            <a:ext cx="636905" cy="5734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1_1"/>
  <p:tag name="KSO_WM_UNIT_ID" val="diagram187_1*m_h_a*1_1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ags/tag10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5_1"/>
  <p:tag name="KSO_WM_UNIT_ID" val="diagram187_1*m_h_f*1_5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MH" val="20150912115540"/>
  <p:tag name="MH_LIBRARY" val="GRAPHIC"/>
  <p:tag name="MH_TYPE" val="Other"/>
  <p:tag name="MH_ORDER" val="1"/>
</p:tagLst>
</file>

<file path=ppt/tags/tag12.xml><?xml version="1.0" encoding="utf-8"?>
<p:tagLst xmlns:p="http://schemas.openxmlformats.org/presentationml/2006/main">
  <p:tag name="MH" val="20150912115540"/>
  <p:tag name="MH_LIBRARY" val="GRAPHIC"/>
  <p:tag name="MH_TYPE" val="Other"/>
  <p:tag name="MH_ORDER" val="18"/>
</p:tagLst>
</file>

<file path=ppt/tags/tag13.xml><?xml version="1.0" encoding="utf-8"?>
<p:tagLst xmlns:p="http://schemas.openxmlformats.org/presentationml/2006/main">
  <p:tag name="MH" val="20150912115540"/>
  <p:tag name="MH_LIBRARY" val="GRAPHIC"/>
  <p:tag name="MH_TYPE" val="Other"/>
  <p:tag name="MH_ORDER" val="19"/>
</p:tagLst>
</file>

<file path=ppt/tags/tag14.xml><?xml version="1.0" encoding="utf-8"?>
<p:tagLst xmlns:p="http://schemas.openxmlformats.org/presentationml/2006/main">
  <p:tag name="MH" val="20150912115540"/>
  <p:tag name="MH_LIBRARY" val="GRAPHIC"/>
  <p:tag name="MH_TYPE" val="Other"/>
  <p:tag name="MH_ORDER" val="1"/>
</p:tagLst>
</file>

<file path=ppt/tags/tag15.xml><?xml version="1.0" encoding="utf-8"?>
<p:tagLst xmlns:p="http://schemas.openxmlformats.org/presentationml/2006/main">
  <p:tag name="MH" val="20150912115540"/>
  <p:tag name="MH_LIBRARY" val="GRAPHIC"/>
  <p:tag name="MH_TYPE" val="Other"/>
  <p:tag name="MH_ORDER" val="18"/>
</p:tagLst>
</file>

<file path=ppt/tags/tag16.xml><?xml version="1.0" encoding="utf-8"?>
<p:tagLst xmlns:p="http://schemas.openxmlformats.org/presentationml/2006/main">
  <p:tag name="MH" val="20150912115540"/>
  <p:tag name="MH_LIBRARY" val="GRAPHIC"/>
  <p:tag name="MH_TYPE" val="Other"/>
  <p:tag name="MH_ORDER" val="19"/>
</p:tagLst>
</file>

<file path=ppt/tags/tag17.xml><?xml version="1.0" encoding="utf-8"?>
<p:tagLst xmlns:p="http://schemas.openxmlformats.org/presentationml/2006/main">
  <p:tag name="MH" val="20150912115540"/>
  <p:tag name="MH_LIBRARY" val="GRAPHIC"/>
  <p:tag name="MH_TYPE" val="Other"/>
  <p:tag name="MH_ORDER" val="1"/>
</p:tagLst>
</file>

<file path=ppt/tags/tag18.xml><?xml version="1.0" encoding="utf-8"?>
<p:tagLst xmlns:p="http://schemas.openxmlformats.org/presentationml/2006/main">
  <p:tag name="MH" val="20150912115540"/>
  <p:tag name="MH_LIBRARY" val="GRAPHIC"/>
  <p:tag name="MH_TYPE" val="Other"/>
  <p:tag name="MH_ORDER" val="18"/>
</p:tagLst>
</file>

<file path=ppt/tags/tag19.xml><?xml version="1.0" encoding="utf-8"?>
<p:tagLst xmlns:p="http://schemas.openxmlformats.org/presentationml/2006/main">
  <p:tag name="MH" val="20150912115540"/>
  <p:tag name="MH_LIBRARY" val="GRAPHIC"/>
  <p:tag name="MH_TYPE" val="Other"/>
  <p:tag name="MH_ORDER" val="19"/>
</p:tagLst>
</file>

<file path=ppt/tags/tag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1_1"/>
  <p:tag name="KSO_WM_UNIT_ID" val="diagram187_1*m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MH" val="20150912115540"/>
  <p:tag name="MH_LIBRARY" val="GRAPHIC"/>
  <p:tag name="MH_TYPE" val="Other"/>
  <p:tag name="MH_ORDER" val="1"/>
</p:tagLst>
</file>

<file path=ppt/tags/tag21.xml><?xml version="1.0" encoding="utf-8"?>
<p:tagLst xmlns:p="http://schemas.openxmlformats.org/presentationml/2006/main">
  <p:tag name="MH" val="20150912115540"/>
  <p:tag name="MH_LIBRARY" val="GRAPHIC"/>
  <p:tag name="MH_TYPE" val="Other"/>
  <p:tag name="MH_ORDER" val="18"/>
</p:tagLst>
</file>

<file path=ppt/tags/tag22.xml><?xml version="1.0" encoding="utf-8"?>
<p:tagLst xmlns:p="http://schemas.openxmlformats.org/presentationml/2006/main">
  <p:tag name="MH" val="20150912115540"/>
  <p:tag name="MH_LIBRARY" val="GRAPHIC"/>
  <p:tag name="MH_TYPE" val="Other"/>
  <p:tag name="MH_ORDER" val="19"/>
</p:tagLst>
</file>

<file path=ppt/tags/tag23.xml><?xml version="1.0" encoding="utf-8"?>
<p:tagLst xmlns:p="http://schemas.openxmlformats.org/presentationml/2006/main">
  <p:tag name="KSO_WM_UNIT_TABLE_BEAUTIFY" val="smartTable{f94e0c88-6f1b-4baa-a46a-6bdf2c08c4e0}"/>
  <p:tag name="TABLE_ENDDRAG_ORIGIN_RECT" val="879*308"/>
  <p:tag name="TABLE_ENDDRAG_RECT" val="43*74*879*308"/>
</p:tagLst>
</file>

<file path=ppt/tags/tag24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</p:tagLst>
</file>

<file path=ppt/tags/tag25.xml><?xml version="1.0" encoding="utf-8"?>
<p:tagLst xmlns:p="http://schemas.openxmlformats.org/presentationml/2006/main">
  <p:tag name="KSO_WM_UNIT_TABLE_BEAUTIFY" val="smartTable{cb03d5e5-0b00-487f-9834-44ea5b886e69}"/>
</p:tagLst>
</file>

<file path=ppt/tags/tag26.xml><?xml version="1.0" encoding="utf-8"?>
<p:tagLst xmlns:p="http://schemas.openxmlformats.org/presentationml/2006/main">
  <p:tag name="KSO_WM_UNIT_TABLE_BEAUTIFY" val="smartTable{cf41f812-ba71-4d11-8072-c92aa514dfff}"/>
  <p:tag name="TABLE_ENDDRAG_ORIGIN_RECT" val="435*405"/>
  <p:tag name="TABLE_ENDDRAG_RECT" val="500*85*435*405"/>
</p:tagLst>
</file>

<file path=ppt/tags/tag27.xml><?xml version="1.0" encoding="utf-8"?>
<p:tagLst xmlns:p="http://schemas.openxmlformats.org/presentationml/2006/main">
  <p:tag name="COMMONDATA" val="eyJoZGlkIjoiNWE3NDVjMjhiYzliMTI1NzdmYjM3MGMxNWVlZjQ0NTcifQ=="/>
</p:tagLst>
</file>

<file path=ppt/tags/tag3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2_1"/>
  <p:tag name="KSO_WM_UNIT_ID" val="diagram187_1*m_h_a*1_2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2_1"/>
  <p:tag name="KSO_WM_UNIT_ID" val="diagram187_1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2_1"/>
  <p:tag name="KSO_WM_UNIT_ID" val="diagram187_1*m_h_a*1_2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6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3_1"/>
  <p:tag name="KSO_WM_UNIT_ID" val="diagram187_1*m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1_1"/>
  <p:tag name="KSO_WM_UNIT_ID" val="diagram187_1*m_h_a*1_1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4_1"/>
  <p:tag name="KSO_WM_UNIT_ID" val="diagram187_1*m_h_f*1_4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1_1"/>
  <p:tag name="KSO_WM_UNIT_ID" val="diagram187_1*m_h_a*1_1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7990</Words>
  <Application>WPS 演示</Application>
  <PresentationFormat>宽屏</PresentationFormat>
  <Paragraphs>1279</Paragraphs>
  <Slides>35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68" baseType="lpstr">
      <vt:lpstr>Arial</vt:lpstr>
      <vt:lpstr>宋体</vt:lpstr>
      <vt:lpstr>Wingdings</vt:lpstr>
      <vt:lpstr>OPPOSans H</vt:lpstr>
      <vt:lpstr>Segoe Print</vt:lpstr>
      <vt:lpstr>阿里巴巴普惠体 Medium</vt:lpstr>
      <vt:lpstr>HGHX_CNKI</vt:lpstr>
      <vt:lpstr>方正姚体</vt:lpstr>
      <vt:lpstr>Hiragino Sans GB W3</vt:lpstr>
      <vt:lpstr>微软雅黑</vt:lpstr>
      <vt:lpstr>黑体</vt:lpstr>
      <vt:lpstr>Wingdings</vt:lpstr>
      <vt:lpstr>等线</vt:lpstr>
      <vt:lpstr>Times New Roman</vt:lpstr>
      <vt:lpstr>微软雅黑 Bold</vt:lpstr>
      <vt:lpstr>Arial</vt:lpstr>
      <vt:lpstr>Source Han Sans CN Bold</vt:lpstr>
      <vt:lpstr>Arial Unicode MS</vt:lpstr>
      <vt:lpstr>等线 Light</vt:lpstr>
      <vt:lpstr>思源黑体 CN Light</vt:lpstr>
      <vt:lpstr>Calibri</vt:lpstr>
      <vt:lpstr>Tahoma</vt:lpstr>
      <vt:lpstr>方正舒体</vt:lpstr>
      <vt:lpstr>Helvetica</vt:lpstr>
      <vt:lpstr>Calibri</vt:lpstr>
      <vt:lpstr>Microsoft YaHei UI</vt:lpstr>
      <vt:lpstr>方正兰亭粗黑简体</vt:lpstr>
      <vt:lpstr>方正兰亭黑简体</vt:lpstr>
      <vt:lpstr>微软雅黑 Light</vt:lpstr>
      <vt:lpstr>Times New Roman Regular</vt:lpstr>
      <vt:lpstr>Malgun Gothic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                                                                                                                                                                  </dc:title>
  <dc:creator>朱 柏玉</dc:creator>
  <cp:lastModifiedBy>Gentle</cp:lastModifiedBy>
  <cp:revision>14</cp:revision>
  <dcterms:created xsi:type="dcterms:W3CDTF">2022-08-16T14:46:00Z</dcterms:created>
  <dcterms:modified xsi:type="dcterms:W3CDTF">2022-08-16T15:08:01Z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516803241E234BBB925C8C87B89095F0</vt:lpwstr>
  </property>
  <property fmtid="{D5CDD505-2E9C-101B-9397-08002B2CF9AE}" pid="3" name="KSOProductBuildVer">
    <vt:lpwstr>2052-11.1.0.11294</vt:lpwstr>
  </property>
</Properties>
</file>